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1"/>
  </p:notesMasterIdLst>
  <p:sldIdLst>
    <p:sldId id="291" r:id="rId2"/>
    <p:sldId id="369" r:id="rId3"/>
    <p:sldId id="363" r:id="rId4"/>
    <p:sldId id="368" r:id="rId5"/>
    <p:sldId id="387" r:id="rId6"/>
    <p:sldId id="370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375" r:id="rId3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 Cyr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 Cyr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 Cyr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 Cyr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 Cyr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 Cyr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 Cyr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 Cyr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 Cyr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C0C0C0"/>
    <a:srgbClr val="6666FF"/>
    <a:srgbClr val="CC0066"/>
    <a:srgbClr val="99678F"/>
    <a:srgbClr val="FF3300"/>
    <a:srgbClr val="FF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5" autoAdjust="0"/>
    <p:restoredTop sz="94364" autoAdjust="0"/>
  </p:normalViewPr>
  <p:slideViewPr>
    <p:cSldViewPr snapToGrid="0">
      <p:cViewPr varScale="1">
        <p:scale>
          <a:sx n="49" d="100"/>
          <a:sy n="49" d="100"/>
        </p:scale>
        <p:origin x="42" y="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452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 Cyr" pitchFamily="18" charset="-52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 Cyr" pitchFamily="18" charset="-52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 Cyr" pitchFamily="18" charset="-52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 Cyr" pitchFamily="18" charset="-52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 Cyr" pitchFamily="18" charset="-5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951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641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117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8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79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544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3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52400" y="2286000"/>
            <a:ext cx="1463675" cy="2182813"/>
            <a:chOff x="96" y="1440"/>
            <a:chExt cx="922" cy="1375"/>
          </a:xfrm>
        </p:grpSpPr>
        <p:grpSp>
          <p:nvGrpSpPr>
            <p:cNvPr id="5" name="Group 9"/>
            <p:cNvGrpSpPr>
              <a:grpSpLocks/>
            </p:cNvGrpSpPr>
            <p:nvPr/>
          </p:nvGrpSpPr>
          <p:grpSpPr bwMode="auto">
            <a:xfrm>
              <a:off x="96" y="1440"/>
              <a:ext cx="913" cy="1375"/>
              <a:chOff x="96" y="1440"/>
              <a:chExt cx="913" cy="1375"/>
            </a:xfrm>
          </p:grpSpPr>
          <p:sp>
            <p:nvSpPr>
              <p:cNvPr id="11" name="Freeform 2"/>
              <p:cNvSpPr>
                <a:spLocks/>
              </p:cNvSpPr>
              <p:nvPr/>
            </p:nvSpPr>
            <p:spPr bwMode="ltGray">
              <a:xfrm>
                <a:off x="181" y="1574"/>
                <a:ext cx="742" cy="1110"/>
              </a:xfrm>
              <a:custGeom>
                <a:avLst/>
                <a:gdLst>
                  <a:gd name="T0" fmla="*/ 370 w 742"/>
                  <a:gd name="T1" fmla="*/ 0 h 1110"/>
                  <a:gd name="T2" fmla="*/ 0 w 742"/>
                  <a:gd name="T3" fmla="*/ 554 h 1110"/>
                  <a:gd name="T4" fmla="*/ 370 w 742"/>
                  <a:gd name="T5" fmla="*/ 1109 h 1110"/>
                  <a:gd name="T6" fmla="*/ 741 w 742"/>
                  <a:gd name="T7" fmla="*/ 554 h 1110"/>
                  <a:gd name="T8" fmla="*/ 370 w 742"/>
                  <a:gd name="T9" fmla="*/ 0 h 1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42" h="1110">
                    <a:moveTo>
                      <a:pt x="370" y="0"/>
                    </a:moveTo>
                    <a:lnTo>
                      <a:pt x="0" y="554"/>
                    </a:lnTo>
                    <a:lnTo>
                      <a:pt x="370" y="1109"/>
                    </a:lnTo>
                    <a:lnTo>
                      <a:pt x="741" y="554"/>
                    </a:lnTo>
                    <a:lnTo>
                      <a:pt x="370" y="0"/>
                    </a:lnTo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2" name="Group 5"/>
              <p:cNvGrpSpPr>
                <a:grpSpLocks/>
              </p:cNvGrpSpPr>
              <p:nvPr/>
            </p:nvGrpSpPr>
            <p:grpSpPr bwMode="auto">
              <a:xfrm>
                <a:off x="96" y="1440"/>
                <a:ext cx="913" cy="688"/>
                <a:chOff x="96" y="1440"/>
                <a:chExt cx="913" cy="688"/>
              </a:xfrm>
            </p:grpSpPr>
            <p:sp>
              <p:nvSpPr>
                <p:cNvPr id="16" name="Freeform 3"/>
                <p:cNvSpPr>
                  <a:spLocks/>
                </p:cNvSpPr>
                <p:nvPr/>
              </p:nvSpPr>
              <p:spPr bwMode="ltGray">
                <a:xfrm>
                  <a:off x="552" y="1440"/>
                  <a:ext cx="457" cy="688"/>
                </a:xfrm>
                <a:custGeom>
                  <a:avLst/>
                  <a:gdLst>
                    <a:gd name="T0" fmla="*/ 0 w 457"/>
                    <a:gd name="T1" fmla="*/ 136 h 688"/>
                    <a:gd name="T2" fmla="*/ 0 w 457"/>
                    <a:gd name="T3" fmla="*/ 0 h 688"/>
                    <a:gd name="T4" fmla="*/ 456 w 457"/>
                    <a:gd name="T5" fmla="*/ 687 h 688"/>
                    <a:gd name="T6" fmla="*/ 365 w 457"/>
                    <a:gd name="T7" fmla="*/ 687 h 688"/>
                    <a:gd name="T8" fmla="*/ 0 w 457"/>
                    <a:gd name="T9" fmla="*/ 136 h 6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57" h="688">
                      <a:moveTo>
                        <a:pt x="0" y="136"/>
                      </a:moveTo>
                      <a:lnTo>
                        <a:pt x="0" y="0"/>
                      </a:lnTo>
                      <a:lnTo>
                        <a:pt x="456" y="687"/>
                      </a:lnTo>
                      <a:lnTo>
                        <a:pt x="365" y="687"/>
                      </a:lnTo>
                      <a:lnTo>
                        <a:pt x="0" y="136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7" name="Freeform 4"/>
                <p:cNvSpPr>
                  <a:spLocks/>
                </p:cNvSpPr>
                <p:nvPr/>
              </p:nvSpPr>
              <p:spPr bwMode="ltGray">
                <a:xfrm>
                  <a:off x="96" y="1440"/>
                  <a:ext cx="457" cy="688"/>
                </a:xfrm>
                <a:custGeom>
                  <a:avLst/>
                  <a:gdLst>
                    <a:gd name="T0" fmla="*/ 456 w 457"/>
                    <a:gd name="T1" fmla="*/ 0 h 688"/>
                    <a:gd name="T2" fmla="*/ 456 w 457"/>
                    <a:gd name="T3" fmla="*/ 136 h 688"/>
                    <a:gd name="T4" fmla="*/ 90 w 457"/>
                    <a:gd name="T5" fmla="*/ 687 h 688"/>
                    <a:gd name="T6" fmla="*/ 0 w 457"/>
                    <a:gd name="T7" fmla="*/ 687 h 688"/>
                    <a:gd name="T8" fmla="*/ 456 w 457"/>
                    <a:gd name="T9" fmla="*/ 0 h 6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57" h="688">
                      <a:moveTo>
                        <a:pt x="456" y="0"/>
                      </a:moveTo>
                      <a:lnTo>
                        <a:pt x="456" y="136"/>
                      </a:lnTo>
                      <a:lnTo>
                        <a:pt x="90" y="687"/>
                      </a:lnTo>
                      <a:lnTo>
                        <a:pt x="0" y="687"/>
                      </a:lnTo>
                      <a:lnTo>
                        <a:pt x="456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pSp>
            <p:nvGrpSpPr>
              <p:cNvPr id="13" name="Group 8"/>
              <p:cNvGrpSpPr>
                <a:grpSpLocks/>
              </p:cNvGrpSpPr>
              <p:nvPr/>
            </p:nvGrpSpPr>
            <p:grpSpPr bwMode="auto">
              <a:xfrm>
                <a:off x="96" y="2127"/>
                <a:ext cx="913" cy="688"/>
                <a:chOff x="96" y="2127"/>
                <a:chExt cx="913" cy="688"/>
              </a:xfrm>
            </p:grpSpPr>
            <p:sp>
              <p:nvSpPr>
                <p:cNvPr id="14" name="Freeform 6"/>
                <p:cNvSpPr>
                  <a:spLocks/>
                </p:cNvSpPr>
                <p:nvPr/>
              </p:nvSpPr>
              <p:spPr bwMode="ltGray">
                <a:xfrm>
                  <a:off x="552" y="2127"/>
                  <a:ext cx="457" cy="688"/>
                </a:xfrm>
                <a:custGeom>
                  <a:avLst/>
                  <a:gdLst>
                    <a:gd name="T0" fmla="*/ 365 w 457"/>
                    <a:gd name="T1" fmla="*/ 0 h 688"/>
                    <a:gd name="T2" fmla="*/ 456 w 457"/>
                    <a:gd name="T3" fmla="*/ 0 h 688"/>
                    <a:gd name="T4" fmla="*/ 0 w 457"/>
                    <a:gd name="T5" fmla="*/ 687 h 688"/>
                    <a:gd name="T6" fmla="*/ 0 w 457"/>
                    <a:gd name="T7" fmla="*/ 550 h 688"/>
                    <a:gd name="T8" fmla="*/ 365 w 457"/>
                    <a:gd name="T9" fmla="*/ 0 h 6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57" h="688">
                      <a:moveTo>
                        <a:pt x="365" y="0"/>
                      </a:moveTo>
                      <a:lnTo>
                        <a:pt x="456" y="0"/>
                      </a:lnTo>
                      <a:lnTo>
                        <a:pt x="0" y="687"/>
                      </a:lnTo>
                      <a:lnTo>
                        <a:pt x="0" y="550"/>
                      </a:lnTo>
                      <a:lnTo>
                        <a:pt x="365" y="0"/>
                      </a:ln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5" name="Freeform 7"/>
                <p:cNvSpPr>
                  <a:spLocks/>
                </p:cNvSpPr>
                <p:nvPr/>
              </p:nvSpPr>
              <p:spPr bwMode="ltGray">
                <a:xfrm>
                  <a:off x="96" y="2127"/>
                  <a:ext cx="457" cy="688"/>
                </a:xfrm>
                <a:custGeom>
                  <a:avLst/>
                  <a:gdLst>
                    <a:gd name="T0" fmla="*/ 90 w 457"/>
                    <a:gd name="T1" fmla="*/ 0 h 688"/>
                    <a:gd name="T2" fmla="*/ 456 w 457"/>
                    <a:gd name="T3" fmla="*/ 550 h 688"/>
                    <a:gd name="T4" fmla="*/ 456 w 457"/>
                    <a:gd name="T5" fmla="*/ 687 h 688"/>
                    <a:gd name="T6" fmla="*/ 0 w 457"/>
                    <a:gd name="T7" fmla="*/ 0 h 688"/>
                    <a:gd name="T8" fmla="*/ 90 w 457"/>
                    <a:gd name="T9" fmla="*/ 0 h 6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57" h="688">
                      <a:moveTo>
                        <a:pt x="90" y="0"/>
                      </a:moveTo>
                      <a:lnTo>
                        <a:pt x="456" y="550"/>
                      </a:lnTo>
                      <a:lnTo>
                        <a:pt x="456" y="687"/>
                      </a:lnTo>
                      <a:lnTo>
                        <a:pt x="0" y="0"/>
                      </a:lnTo>
                      <a:lnTo>
                        <a:pt x="90" y="0"/>
                      </a:ln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493" y="1555"/>
              <a:ext cx="525" cy="480"/>
              <a:chOff x="493" y="1555"/>
              <a:chExt cx="525" cy="480"/>
            </a:xfrm>
          </p:grpSpPr>
          <p:sp>
            <p:nvSpPr>
              <p:cNvPr id="7" name="Freeform 10"/>
              <p:cNvSpPr>
                <a:spLocks/>
              </p:cNvSpPr>
              <p:nvPr/>
            </p:nvSpPr>
            <p:spPr bwMode="gray">
              <a:xfrm>
                <a:off x="493" y="1555"/>
                <a:ext cx="525" cy="480"/>
              </a:xfrm>
              <a:custGeom>
                <a:avLst/>
                <a:gdLst>
                  <a:gd name="T0" fmla="*/ 225 w 525"/>
                  <a:gd name="T1" fmla="*/ 217 h 480"/>
                  <a:gd name="T2" fmla="*/ 133 w 525"/>
                  <a:gd name="T3" fmla="*/ 0 h 480"/>
                  <a:gd name="T4" fmla="*/ 263 w 525"/>
                  <a:gd name="T5" fmla="*/ 193 h 480"/>
                  <a:gd name="T6" fmla="*/ 393 w 525"/>
                  <a:gd name="T7" fmla="*/ 0 h 480"/>
                  <a:gd name="T8" fmla="*/ 299 w 525"/>
                  <a:gd name="T9" fmla="*/ 217 h 480"/>
                  <a:gd name="T10" fmla="*/ 524 w 525"/>
                  <a:gd name="T11" fmla="*/ 240 h 480"/>
                  <a:gd name="T12" fmla="*/ 298 w 525"/>
                  <a:gd name="T13" fmla="*/ 262 h 480"/>
                  <a:gd name="T14" fmla="*/ 393 w 525"/>
                  <a:gd name="T15" fmla="*/ 479 h 480"/>
                  <a:gd name="T16" fmla="*/ 263 w 525"/>
                  <a:gd name="T17" fmla="*/ 286 h 480"/>
                  <a:gd name="T18" fmla="*/ 133 w 525"/>
                  <a:gd name="T19" fmla="*/ 479 h 480"/>
                  <a:gd name="T20" fmla="*/ 224 w 525"/>
                  <a:gd name="T21" fmla="*/ 263 h 480"/>
                  <a:gd name="T22" fmla="*/ 0 w 525"/>
                  <a:gd name="T23" fmla="*/ 240 h 480"/>
                  <a:gd name="T24" fmla="*/ 225 w 525"/>
                  <a:gd name="T25" fmla="*/ 217 h 4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25" h="480">
                    <a:moveTo>
                      <a:pt x="225" y="217"/>
                    </a:moveTo>
                    <a:lnTo>
                      <a:pt x="133" y="0"/>
                    </a:lnTo>
                    <a:lnTo>
                      <a:pt x="263" y="193"/>
                    </a:lnTo>
                    <a:lnTo>
                      <a:pt x="393" y="0"/>
                    </a:lnTo>
                    <a:lnTo>
                      <a:pt x="299" y="217"/>
                    </a:lnTo>
                    <a:lnTo>
                      <a:pt x="524" y="240"/>
                    </a:lnTo>
                    <a:lnTo>
                      <a:pt x="298" y="262"/>
                    </a:lnTo>
                    <a:lnTo>
                      <a:pt x="393" y="479"/>
                    </a:lnTo>
                    <a:lnTo>
                      <a:pt x="263" y="286"/>
                    </a:lnTo>
                    <a:lnTo>
                      <a:pt x="133" y="479"/>
                    </a:lnTo>
                    <a:lnTo>
                      <a:pt x="224" y="263"/>
                    </a:lnTo>
                    <a:lnTo>
                      <a:pt x="0" y="240"/>
                    </a:lnTo>
                    <a:lnTo>
                      <a:pt x="225" y="217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" name="Freeform 11"/>
              <p:cNvSpPr>
                <a:spLocks/>
              </p:cNvSpPr>
              <p:nvPr/>
            </p:nvSpPr>
            <p:spPr bwMode="gray">
              <a:xfrm>
                <a:off x="565" y="1620"/>
                <a:ext cx="382" cy="350"/>
              </a:xfrm>
              <a:custGeom>
                <a:avLst/>
                <a:gdLst>
                  <a:gd name="T0" fmla="*/ 153 w 382"/>
                  <a:gd name="T1" fmla="*/ 153 h 350"/>
                  <a:gd name="T2" fmla="*/ 95 w 382"/>
                  <a:gd name="T3" fmla="*/ 0 h 350"/>
                  <a:gd name="T4" fmla="*/ 191 w 382"/>
                  <a:gd name="T5" fmla="*/ 128 h 350"/>
                  <a:gd name="T6" fmla="*/ 284 w 382"/>
                  <a:gd name="T7" fmla="*/ 0 h 350"/>
                  <a:gd name="T8" fmla="*/ 227 w 382"/>
                  <a:gd name="T9" fmla="*/ 153 h 350"/>
                  <a:gd name="T10" fmla="*/ 381 w 382"/>
                  <a:gd name="T11" fmla="*/ 175 h 350"/>
                  <a:gd name="T12" fmla="*/ 226 w 382"/>
                  <a:gd name="T13" fmla="*/ 196 h 350"/>
                  <a:gd name="T14" fmla="*/ 284 w 382"/>
                  <a:gd name="T15" fmla="*/ 349 h 350"/>
                  <a:gd name="T16" fmla="*/ 191 w 382"/>
                  <a:gd name="T17" fmla="*/ 221 h 350"/>
                  <a:gd name="T18" fmla="*/ 95 w 382"/>
                  <a:gd name="T19" fmla="*/ 349 h 350"/>
                  <a:gd name="T20" fmla="*/ 152 w 382"/>
                  <a:gd name="T21" fmla="*/ 198 h 350"/>
                  <a:gd name="T22" fmla="*/ 0 w 382"/>
                  <a:gd name="T23" fmla="*/ 175 h 350"/>
                  <a:gd name="T24" fmla="*/ 153 w 382"/>
                  <a:gd name="T25" fmla="*/ 153 h 3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2" h="350">
                    <a:moveTo>
                      <a:pt x="153" y="153"/>
                    </a:moveTo>
                    <a:lnTo>
                      <a:pt x="95" y="0"/>
                    </a:lnTo>
                    <a:lnTo>
                      <a:pt x="191" y="128"/>
                    </a:lnTo>
                    <a:lnTo>
                      <a:pt x="284" y="0"/>
                    </a:lnTo>
                    <a:lnTo>
                      <a:pt x="227" y="153"/>
                    </a:lnTo>
                    <a:lnTo>
                      <a:pt x="381" y="175"/>
                    </a:lnTo>
                    <a:lnTo>
                      <a:pt x="226" y="196"/>
                    </a:lnTo>
                    <a:lnTo>
                      <a:pt x="284" y="349"/>
                    </a:lnTo>
                    <a:lnTo>
                      <a:pt x="191" y="221"/>
                    </a:lnTo>
                    <a:lnTo>
                      <a:pt x="95" y="349"/>
                    </a:lnTo>
                    <a:lnTo>
                      <a:pt x="152" y="198"/>
                    </a:lnTo>
                    <a:lnTo>
                      <a:pt x="0" y="175"/>
                    </a:lnTo>
                    <a:lnTo>
                      <a:pt x="153" y="15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gray">
              <a:xfrm>
                <a:off x="621" y="1629"/>
                <a:ext cx="270" cy="332"/>
              </a:xfrm>
              <a:custGeom>
                <a:avLst/>
                <a:gdLst>
                  <a:gd name="T0" fmla="*/ 0 w 270"/>
                  <a:gd name="T1" fmla="*/ 84 h 332"/>
                  <a:gd name="T2" fmla="*/ 122 w 270"/>
                  <a:gd name="T3" fmla="*/ 143 h 332"/>
                  <a:gd name="T4" fmla="*/ 135 w 270"/>
                  <a:gd name="T5" fmla="*/ 0 h 332"/>
                  <a:gd name="T6" fmla="*/ 147 w 270"/>
                  <a:gd name="T7" fmla="*/ 143 h 332"/>
                  <a:gd name="T8" fmla="*/ 268 w 270"/>
                  <a:gd name="T9" fmla="*/ 82 h 332"/>
                  <a:gd name="T10" fmla="*/ 159 w 270"/>
                  <a:gd name="T11" fmla="*/ 166 h 332"/>
                  <a:gd name="T12" fmla="*/ 269 w 270"/>
                  <a:gd name="T13" fmla="*/ 249 h 332"/>
                  <a:gd name="T14" fmla="*/ 147 w 270"/>
                  <a:gd name="T15" fmla="*/ 189 h 332"/>
                  <a:gd name="T16" fmla="*/ 135 w 270"/>
                  <a:gd name="T17" fmla="*/ 331 h 332"/>
                  <a:gd name="T18" fmla="*/ 122 w 270"/>
                  <a:gd name="T19" fmla="*/ 189 h 332"/>
                  <a:gd name="T20" fmla="*/ 0 w 270"/>
                  <a:gd name="T21" fmla="*/ 249 h 332"/>
                  <a:gd name="T22" fmla="*/ 110 w 270"/>
                  <a:gd name="T23" fmla="*/ 166 h 332"/>
                  <a:gd name="T24" fmla="*/ 0 w 270"/>
                  <a:gd name="T25" fmla="*/ 84 h 33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70" h="332">
                    <a:moveTo>
                      <a:pt x="0" y="84"/>
                    </a:moveTo>
                    <a:lnTo>
                      <a:pt x="122" y="143"/>
                    </a:lnTo>
                    <a:lnTo>
                      <a:pt x="135" y="0"/>
                    </a:lnTo>
                    <a:lnTo>
                      <a:pt x="147" y="143"/>
                    </a:lnTo>
                    <a:lnTo>
                      <a:pt x="268" y="82"/>
                    </a:lnTo>
                    <a:lnTo>
                      <a:pt x="159" y="166"/>
                    </a:lnTo>
                    <a:lnTo>
                      <a:pt x="269" y="249"/>
                    </a:lnTo>
                    <a:lnTo>
                      <a:pt x="147" y="189"/>
                    </a:lnTo>
                    <a:lnTo>
                      <a:pt x="135" y="331"/>
                    </a:lnTo>
                    <a:lnTo>
                      <a:pt x="122" y="189"/>
                    </a:lnTo>
                    <a:lnTo>
                      <a:pt x="0" y="249"/>
                    </a:lnTo>
                    <a:lnTo>
                      <a:pt x="110" y="166"/>
                    </a:lnTo>
                    <a:lnTo>
                      <a:pt x="0" y="84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gray">
              <a:xfrm>
                <a:off x="722" y="1752"/>
                <a:ext cx="68" cy="85"/>
              </a:xfrm>
              <a:custGeom>
                <a:avLst/>
                <a:gdLst>
                  <a:gd name="T0" fmla="*/ 0 w 68"/>
                  <a:gd name="T1" fmla="*/ 20 h 85"/>
                  <a:gd name="T2" fmla="*/ 27 w 68"/>
                  <a:gd name="T3" fmla="*/ 30 h 85"/>
                  <a:gd name="T4" fmla="*/ 33 w 68"/>
                  <a:gd name="T5" fmla="*/ 0 h 85"/>
                  <a:gd name="T6" fmla="*/ 39 w 68"/>
                  <a:gd name="T7" fmla="*/ 30 h 85"/>
                  <a:gd name="T8" fmla="*/ 67 w 68"/>
                  <a:gd name="T9" fmla="*/ 20 h 85"/>
                  <a:gd name="T10" fmla="*/ 45 w 68"/>
                  <a:gd name="T11" fmla="*/ 42 h 85"/>
                  <a:gd name="T12" fmla="*/ 67 w 68"/>
                  <a:gd name="T13" fmla="*/ 62 h 85"/>
                  <a:gd name="T14" fmla="*/ 39 w 68"/>
                  <a:gd name="T15" fmla="*/ 52 h 85"/>
                  <a:gd name="T16" fmla="*/ 33 w 68"/>
                  <a:gd name="T17" fmla="*/ 84 h 85"/>
                  <a:gd name="T18" fmla="*/ 27 w 68"/>
                  <a:gd name="T19" fmla="*/ 52 h 85"/>
                  <a:gd name="T20" fmla="*/ 0 w 68"/>
                  <a:gd name="T21" fmla="*/ 62 h 85"/>
                  <a:gd name="T22" fmla="*/ 21 w 68"/>
                  <a:gd name="T23" fmla="*/ 42 h 85"/>
                  <a:gd name="T24" fmla="*/ 0 w 68"/>
                  <a:gd name="T25" fmla="*/ 20 h 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8" h="85">
                    <a:moveTo>
                      <a:pt x="0" y="20"/>
                    </a:moveTo>
                    <a:lnTo>
                      <a:pt x="27" y="30"/>
                    </a:lnTo>
                    <a:lnTo>
                      <a:pt x="33" y="0"/>
                    </a:lnTo>
                    <a:lnTo>
                      <a:pt x="39" y="30"/>
                    </a:lnTo>
                    <a:lnTo>
                      <a:pt x="67" y="20"/>
                    </a:lnTo>
                    <a:lnTo>
                      <a:pt x="45" y="42"/>
                    </a:lnTo>
                    <a:lnTo>
                      <a:pt x="67" y="62"/>
                    </a:lnTo>
                    <a:lnTo>
                      <a:pt x="39" y="52"/>
                    </a:lnTo>
                    <a:lnTo>
                      <a:pt x="33" y="84"/>
                    </a:lnTo>
                    <a:lnTo>
                      <a:pt x="27" y="52"/>
                    </a:lnTo>
                    <a:lnTo>
                      <a:pt x="0" y="62"/>
                    </a:lnTo>
                    <a:lnTo>
                      <a:pt x="21" y="42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F9F9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064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370013" y="2133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altLang="ru-RU" noProof="0" smtClean="0"/>
              <a:t>Ùåëêíèòå äëÿ ïðàâêè ñòèëÿ îáðàçöà çàãîëîâêà</a:t>
            </a:r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pPr lvl="0"/>
            <a:r>
              <a:rPr lang="ru-RU" altLang="ru-RU" noProof="0" smtClean="0"/>
              <a:t>Ùåëêíèòå äëÿ ïðàâêè ñòèëÿ îáðàçöà ïîäçàãîëîâêà</a:t>
            </a:r>
          </a:p>
        </p:txBody>
      </p:sp>
      <p:sp>
        <p:nvSpPr>
          <p:cNvPr id="18" name="Rectangle 18"/>
          <p:cNvSpPr>
            <a:spLocks noGrp="1" noChangeArrowheads="1"/>
          </p:cNvSpPr>
          <p:nvPr>
            <p:ph type="dt" sz="quarter" idx="10"/>
          </p:nvPr>
        </p:nvSpPr>
        <p:spPr>
          <a:xfrm>
            <a:off x="1370013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9" name="Rectangle 19"/>
          <p:cNvSpPr>
            <a:spLocks noGrp="1" noChangeArrowheads="1"/>
          </p:cNvSpPr>
          <p:nvPr>
            <p:ph type="ftr" sz="quarter" idx="11"/>
          </p:nvPr>
        </p:nvSpPr>
        <p:spPr>
          <a:xfrm>
            <a:off x="3808413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20" name="Rectangle 2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7413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4BF2B-EDCC-4238-9875-5C67E1AFDEEC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9374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25197-A4C5-4721-A87C-344BCE667719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650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476250"/>
            <a:ext cx="1943100" cy="56197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476250"/>
            <a:ext cx="5676900" cy="56197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8AAA0-B2D9-4C59-B273-892D01414895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6879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9A675-512E-45D7-B0FE-82DE76E5B89E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7108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B883A-5F90-4AC3-921E-9665592E6AA4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072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AAA3E-90FA-40A8-979B-A694495C6C37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5677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9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3A41A-A7B1-46FE-9765-07487C8E2C1D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994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82D8A1-9A0E-4138-A57D-EBBD0FF74E5F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5909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797A9-0AF9-44CC-A973-30D979A420C2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2946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E590E-5841-4875-A72E-9F4435973ACD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700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0B772-AC5B-4868-A056-9B13DBDAE7B2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1931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203200" y="276225"/>
            <a:ext cx="1260475" cy="1601788"/>
            <a:chOff x="128" y="174"/>
            <a:chExt cx="794" cy="1009"/>
          </a:xfrm>
        </p:grpSpPr>
        <p:grpSp>
          <p:nvGrpSpPr>
            <p:cNvPr id="1032" name="Group 9"/>
            <p:cNvGrpSpPr>
              <a:grpSpLocks/>
            </p:cNvGrpSpPr>
            <p:nvPr/>
          </p:nvGrpSpPr>
          <p:grpSpPr bwMode="auto">
            <a:xfrm>
              <a:off x="128" y="174"/>
              <a:ext cx="737" cy="1009"/>
              <a:chOff x="128" y="174"/>
              <a:chExt cx="737" cy="1009"/>
            </a:xfrm>
          </p:grpSpPr>
          <p:sp>
            <p:nvSpPr>
              <p:cNvPr id="1038" name="Freeform 2"/>
              <p:cNvSpPr>
                <a:spLocks/>
              </p:cNvSpPr>
              <p:nvPr/>
            </p:nvSpPr>
            <p:spPr bwMode="ltGray">
              <a:xfrm>
                <a:off x="197" y="272"/>
                <a:ext cx="599" cy="815"/>
              </a:xfrm>
              <a:custGeom>
                <a:avLst/>
                <a:gdLst>
                  <a:gd name="T0" fmla="*/ 299 w 599"/>
                  <a:gd name="T1" fmla="*/ 0 h 815"/>
                  <a:gd name="T2" fmla="*/ 0 w 599"/>
                  <a:gd name="T3" fmla="*/ 407 h 815"/>
                  <a:gd name="T4" fmla="*/ 299 w 599"/>
                  <a:gd name="T5" fmla="*/ 814 h 815"/>
                  <a:gd name="T6" fmla="*/ 598 w 599"/>
                  <a:gd name="T7" fmla="*/ 407 h 815"/>
                  <a:gd name="T8" fmla="*/ 299 w 599"/>
                  <a:gd name="T9" fmla="*/ 0 h 8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9" h="815">
                    <a:moveTo>
                      <a:pt x="299" y="0"/>
                    </a:moveTo>
                    <a:lnTo>
                      <a:pt x="0" y="407"/>
                    </a:lnTo>
                    <a:lnTo>
                      <a:pt x="299" y="814"/>
                    </a:lnTo>
                    <a:lnTo>
                      <a:pt x="598" y="407"/>
                    </a:lnTo>
                    <a:lnTo>
                      <a:pt x="299" y="0"/>
                    </a:lnTo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039" name="Group 5"/>
              <p:cNvGrpSpPr>
                <a:grpSpLocks/>
              </p:cNvGrpSpPr>
              <p:nvPr/>
            </p:nvGrpSpPr>
            <p:grpSpPr bwMode="auto">
              <a:xfrm>
                <a:off x="128" y="174"/>
                <a:ext cx="737" cy="505"/>
                <a:chOff x="128" y="174"/>
                <a:chExt cx="737" cy="505"/>
              </a:xfrm>
            </p:grpSpPr>
            <p:sp>
              <p:nvSpPr>
                <p:cNvPr id="2" name="Freeform 3"/>
                <p:cNvSpPr>
                  <a:spLocks/>
                </p:cNvSpPr>
                <p:nvPr/>
              </p:nvSpPr>
              <p:spPr bwMode="ltGray">
                <a:xfrm>
                  <a:off x="496" y="174"/>
                  <a:ext cx="369" cy="505"/>
                </a:xfrm>
                <a:custGeom>
                  <a:avLst/>
                  <a:gdLst>
                    <a:gd name="T0" fmla="*/ 0 w 369"/>
                    <a:gd name="T1" fmla="*/ 100 h 505"/>
                    <a:gd name="T2" fmla="*/ 0 w 369"/>
                    <a:gd name="T3" fmla="*/ 0 h 505"/>
                    <a:gd name="T4" fmla="*/ 368 w 369"/>
                    <a:gd name="T5" fmla="*/ 504 h 505"/>
                    <a:gd name="T6" fmla="*/ 295 w 369"/>
                    <a:gd name="T7" fmla="*/ 504 h 505"/>
                    <a:gd name="T8" fmla="*/ 0 w 369"/>
                    <a:gd name="T9" fmla="*/ 100 h 5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9" h="505">
                      <a:moveTo>
                        <a:pt x="0" y="100"/>
                      </a:moveTo>
                      <a:lnTo>
                        <a:pt x="0" y="0"/>
                      </a:lnTo>
                      <a:lnTo>
                        <a:pt x="368" y="504"/>
                      </a:lnTo>
                      <a:lnTo>
                        <a:pt x="295" y="504"/>
                      </a:lnTo>
                      <a:lnTo>
                        <a:pt x="0" y="10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" name="Freeform 4"/>
                <p:cNvSpPr>
                  <a:spLocks/>
                </p:cNvSpPr>
                <p:nvPr/>
              </p:nvSpPr>
              <p:spPr bwMode="ltGray">
                <a:xfrm>
                  <a:off x="128" y="174"/>
                  <a:ext cx="369" cy="505"/>
                </a:xfrm>
                <a:custGeom>
                  <a:avLst/>
                  <a:gdLst>
                    <a:gd name="T0" fmla="*/ 368 w 369"/>
                    <a:gd name="T1" fmla="*/ 0 h 505"/>
                    <a:gd name="T2" fmla="*/ 368 w 369"/>
                    <a:gd name="T3" fmla="*/ 100 h 505"/>
                    <a:gd name="T4" fmla="*/ 73 w 369"/>
                    <a:gd name="T5" fmla="*/ 504 h 505"/>
                    <a:gd name="T6" fmla="*/ 0 w 369"/>
                    <a:gd name="T7" fmla="*/ 504 h 505"/>
                    <a:gd name="T8" fmla="*/ 368 w 369"/>
                    <a:gd name="T9" fmla="*/ 0 h 5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9" h="505">
                      <a:moveTo>
                        <a:pt x="368" y="0"/>
                      </a:moveTo>
                      <a:lnTo>
                        <a:pt x="368" y="100"/>
                      </a:lnTo>
                      <a:lnTo>
                        <a:pt x="73" y="504"/>
                      </a:lnTo>
                      <a:lnTo>
                        <a:pt x="0" y="504"/>
                      </a:lnTo>
                      <a:lnTo>
                        <a:pt x="368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128" y="678"/>
                <a:ext cx="737" cy="505"/>
                <a:chOff x="128" y="678"/>
                <a:chExt cx="737" cy="505"/>
              </a:xfrm>
            </p:grpSpPr>
            <p:sp>
              <p:nvSpPr>
                <p:cNvPr id="1041" name="Freeform 6"/>
                <p:cNvSpPr>
                  <a:spLocks/>
                </p:cNvSpPr>
                <p:nvPr/>
              </p:nvSpPr>
              <p:spPr bwMode="ltGray">
                <a:xfrm>
                  <a:off x="496" y="678"/>
                  <a:ext cx="369" cy="505"/>
                </a:xfrm>
                <a:custGeom>
                  <a:avLst/>
                  <a:gdLst>
                    <a:gd name="T0" fmla="*/ 295 w 369"/>
                    <a:gd name="T1" fmla="*/ 0 h 505"/>
                    <a:gd name="T2" fmla="*/ 368 w 369"/>
                    <a:gd name="T3" fmla="*/ 0 h 505"/>
                    <a:gd name="T4" fmla="*/ 0 w 369"/>
                    <a:gd name="T5" fmla="*/ 504 h 505"/>
                    <a:gd name="T6" fmla="*/ 0 w 369"/>
                    <a:gd name="T7" fmla="*/ 404 h 505"/>
                    <a:gd name="T8" fmla="*/ 295 w 369"/>
                    <a:gd name="T9" fmla="*/ 0 h 5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9" h="505">
                      <a:moveTo>
                        <a:pt x="295" y="0"/>
                      </a:moveTo>
                      <a:lnTo>
                        <a:pt x="368" y="0"/>
                      </a:lnTo>
                      <a:lnTo>
                        <a:pt x="0" y="504"/>
                      </a:lnTo>
                      <a:lnTo>
                        <a:pt x="0" y="404"/>
                      </a:lnTo>
                      <a:lnTo>
                        <a:pt x="295" y="0"/>
                      </a:ln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5" name="Freeform 7"/>
                <p:cNvSpPr>
                  <a:spLocks/>
                </p:cNvSpPr>
                <p:nvPr/>
              </p:nvSpPr>
              <p:spPr bwMode="ltGray">
                <a:xfrm>
                  <a:off x="128" y="678"/>
                  <a:ext cx="369" cy="505"/>
                </a:xfrm>
                <a:custGeom>
                  <a:avLst/>
                  <a:gdLst>
                    <a:gd name="T0" fmla="*/ 73 w 369"/>
                    <a:gd name="T1" fmla="*/ 0 h 505"/>
                    <a:gd name="T2" fmla="*/ 368 w 369"/>
                    <a:gd name="T3" fmla="*/ 404 h 505"/>
                    <a:gd name="T4" fmla="*/ 368 w 369"/>
                    <a:gd name="T5" fmla="*/ 504 h 505"/>
                    <a:gd name="T6" fmla="*/ 0 w 369"/>
                    <a:gd name="T7" fmla="*/ 0 h 505"/>
                    <a:gd name="T8" fmla="*/ 73 w 369"/>
                    <a:gd name="T9" fmla="*/ 0 h 5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9" h="505">
                      <a:moveTo>
                        <a:pt x="73" y="0"/>
                      </a:moveTo>
                      <a:lnTo>
                        <a:pt x="368" y="404"/>
                      </a:lnTo>
                      <a:lnTo>
                        <a:pt x="368" y="504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1033" name="Group 14"/>
            <p:cNvGrpSpPr>
              <a:grpSpLocks/>
            </p:cNvGrpSpPr>
            <p:nvPr/>
          </p:nvGrpSpPr>
          <p:grpSpPr bwMode="auto">
            <a:xfrm>
              <a:off x="397" y="211"/>
              <a:ext cx="525" cy="480"/>
              <a:chOff x="397" y="211"/>
              <a:chExt cx="525" cy="480"/>
            </a:xfrm>
          </p:grpSpPr>
          <p:sp>
            <p:nvSpPr>
              <p:cNvPr id="1034" name="Freeform 10"/>
              <p:cNvSpPr>
                <a:spLocks/>
              </p:cNvSpPr>
              <p:nvPr/>
            </p:nvSpPr>
            <p:spPr bwMode="gray">
              <a:xfrm>
                <a:off x="397" y="211"/>
                <a:ext cx="525" cy="480"/>
              </a:xfrm>
              <a:custGeom>
                <a:avLst/>
                <a:gdLst>
                  <a:gd name="T0" fmla="*/ 225 w 525"/>
                  <a:gd name="T1" fmla="*/ 217 h 480"/>
                  <a:gd name="T2" fmla="*/ 133 w 525"/>
                  <a:gd name="T3" fmla="*/ 0 h 480"/>
                  <a:gd name="T4" fmla="*/ 263 w 525"/>
                  <a:gd name="T5" fmla="*/ 193 h 480"/>
                  <a:gd name="T6" fmla="*/ 393 w 525"/>
                  <a:gd name="T7" fmla="*/ 0 h 480"/>
                  <a:gd name="T8" fmla="*/ 299 w 525"/>
                  <a:gd name="T9" fmla="*/ 217 h 480"/>
                  <a:gd name="T10" fmla="*/ 524 w 525"/>
                  <a:gd name="T11" fmla="*/ 240 h 480"/>
                  <a:gd name="T12" fmla="*/ 298 w 525"/>
                  <a:gd name="T13" fmla="*/ 262 h 480"/>
                  <a:gd name="T14" fmla="*/ 393 w 525"/>
                  <a:gd name="T15" fmla="*/ 479 h 480"/>
                  <a:gd name="T16" fmla="*/ 263 w 525"/>
                  <a:gd name="T17" fmla="*/ 286 h 480"/>
                  <a:gd name="T18" fmla="*/ 133 w 525"/>
                  <a:gd name="T19" fmla="*/ 479 h 480"/>
                  <a:gd name="T20" fmla="*/ 224 w 525"/>
                  <a:gd name="T21" fmla="*/ 263 h 480"/>
                  <a:gd name="T22" fmla="*/ 0 w 525"/>
                  <a:gd name="T23" fmla="*/ 240 h 480"/>
                  <a:gd name="T24" fmla="*/ 225 w 525"/>
                  <a:gd name="T25" fmla="*/ 217 h 4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25" h="480">
                    <a:moveTo>
                      <a:pt x="225" y="217"/>
                    </a:moveTo>
                    <a:lnTo>
                      <a:pt x="133" y="0"/>
                    </a:lnTo>
                    <a:lnTo>
                      <a:pt x="263" y="193"/>
                    </a:lnTo>
                    <a:lnTo>
                      <a:pt x="393" y="0"/>
                    </a:lnTo>
                    <a:lnTo>
                      <a:pt x="299" y="217"/>
                    </a:lnTo>
                    <a:lnTo>
                      <a:pt x="524" y="240"/>
                    </a:lnTo>
                    <a:lnTo>
                      <a:pt x="298" y="262"/>
                    </a:lnTo>
                    <a:lnTo>
                      <a:pt x="393" y="479"/>
                    </a:lnTo>
                    <a:lnTo>
                      <a:pt x="263" y="286"/>
                    </a:lnTo>
                    <a:lnTo>
                      <a:pt x="133" y="479"/>
                    </a:lnTo>
                    <a:lnTo>
                      <a:pt x="224" y="263"/>
                    </a:lnTo>
                    <a:lnTo>
                      <a:pt x="0" y="240"/>
                    </a:lnTo>
                    <a:lnTo>
                      <a:pt x="225" y="217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gray">
              <a:xfrm>
                <a:off x="469" y="276"/>
                <a:ext cx="382" cy="350"/>
              </a:xfrm>
              <a:custGeom>
                <a:avLst/>
                <a:gdLst>
                  <a:gd name="T0" fmla="*/ 153 w 382"/>
                  <a:gd name="T1" fmla="*/ 153 h 350"/>
                  <a:gd name="T2" fmla="*/ 95 w 382"/>
                  <a:gd name="T3" fmla="*/ 0 h 350"/>
                  <a:gd name="T4" fmla="*/ 191 w 382"/>
                  <a:gd name="T5" fmla="*/ 128 h 350"/>
                  <a:gd name="T6" fmla="*/ 284 w 382"/>
                  <a:gd name="T7" fmla="*/ 0 h 350"/>
                  <a:gd name="T8" fmla="*/ 227 w 382"/>
                  <a:gd name="T9" fmla="*/ 153 h 350"/>
                  <a:gd name="T10" fmla="*/ 381 w 382"/>
                  <a:gd name="T11" fmla="*/ 175 h 350"/>
                  <a:gd name="T12" fmla="*/ 226 w 382"/>
                  <a:gd name="T13" fmla="*/ 196 h 350"/>
                  <a:gd name="T14" fmla="*/ 284 w 382"/>
                  <a:gd name="T15" fmla="*/ 349 h 350"/>
                  <a:gd name="T16" fmla="*/ 191 w 382"/>
                  <a:gd name="T17" fmla="*/ 221 h 350"/>
                  <a:gd name="T18" fmla="*/ 95 w 382"/>
                  <a:gd name="T19" fmla="*/ 349 h 350"/>
                  <a:gd name="T20" fmla="*/ 152 w 382"/>
                  <a:gd name="T21" fmla="*/ 198 h 350"/>
                  <a:gd name="T22" fmla="*/ 0 w 382"/>
                  <a:gd name="T23" fmla="*/ 175 h 350"/>
                  <a:gd name="T24" fmla="*/ 153 w 382"/>
                  <a:gd name="T25" fmla="*/ 153 h 3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2" h="350">
                    <a:moveTo>
                      <a:pt x="153" y="153"/>
                    </a:moveTo>
                    <a:lnTo>
                      <a:pt x="95" y="0"/>
                    </a:lnTo>
                    <a:lnTo>
                      <a:pt x="191" y="128"/>
                    </a:lnTo>
                    <a:lnTo>
                      <a:pt x="284" y="0"/>
                    </a:lnTo>
                    <a:lnTo>
                      <a:pt x="227" y="153"/>
                    </a:lnTo>
                    <a:lnTo>
                      <a:pt x="381" y="175"/>
                    </a:lnTo>
                    <a:lnTo>
                      <a:pt x="226" y="196"/>
                    </a:lnTo>
                    <a:lnTo>
                      <a:pt x="284" y="349"/>
                    </a:lnTo>
                    <a:lnTo>
                      <a:pt x="191" y="221"/>
                    </a:lnTo>
                    <a:lnTo>
                      <a:pt x="95" y="349"/>
                    </a:lnTo>
                    <a:lnTo>
                      <a:pt x="152" y="198"/>
                    </a:lnTo>
                    <a:lnTo>
                      <a:pt x="0" y="175"/>
                    </a:lnTo>
                    <a:lnTo>
                      <a:pt x="153" y="15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6" name="Freeform 12"/>
              <p:cNvSpPr>
                <a:spLocks/>
              </p:cNvSpPr>
              <p:nvPr/>
            </p:nvSpPr>
            <p:spPr bwMode="gray">
              <a:xfrm>
                <a:off x="525" y="285"/>
                <a:ext cx="270" cy="332"/>
              </a:xfrm>
              <a:custGeom>
                <a:avLst/>
                <a:gdLst>
                  <a:gd name="T0" fmla="*/ 0 w 270"/>
                  <a:gd name="T1" fmla="*/ 84 h 332"/>
                  <a:gd name="T2" fmla="*/ 122 w 270"/>
                  <a:gd name="T3" fmla="*/ 143 h 332"/>
                  <a:gd name="T4" fmla="*/ 135 w 270"/>
                  <a:gd name="T5" fmla="*/ 0 h 332"/>
                  <a:gd name="T6" fmla="*/ 147 w 270"/>
                  <a:gd name="T7" fmla="*/ 143 h 332"/>
                  <a:gd name="T8" fmla="*/ 268 w 270"/>
                  <a:gd name="T9" fmla="*/ 82 h 332"/>
                  <a:gd name="T10" fmla="*/ 159 w 270"/>
                  <a:gd name="T11" fmla="*/ 166 h 332"/>
                  <a:gd name="T12" fmla="*/ 269 w 270"/>
                  <a:gd name="T13" fmla="*/ 249 h 332"/>
                  <a:gd name="T14" fmla="*/ 147 w 270"/>
                  <a:gd name="T15" fmla="*/ 189 h 332"/>
                  <a:gd name="T16" fmla="*/ 135 w 270"/>
                  <a:gd name="T17" fmla="*/ 331 h 332"/>
                  <a:gd name="T18" fmla="*/ 122 w 270"/>
                  <a:gd name="T19" fmla="*/ 189 h 332"/>
                  <a:gd name="T20" fmla="*/ 0 w 270"/>
                  <a:gd name="T21" fmla="*/ 249 h 332"/>
                  <a:gd name="T22" fmla="*/ 110 w 270"/>
                  <a:gd name="T23" fmla="*/ 166 h 332"/>
                  <a:gd name="T24" fmla="*/ 0 w 270"/>
                  <a:gd name="T25" fmla="*/ 84 h 33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70" h="332">
                    <a:moveTo>
                      <a:pt x="0" y="84"/>
                    </a:moveTo>
                    <a:lnTo>
                      <a:pt x="122" y="143"/>
                    </a:lnTo>
                    <a:lnTo>
                      <a:pt x="135" y="0"/>
                    </a:lnTo>
                    <a:lnTo>
                      <a:pt x="147" y="143"/>
                    </a:lnTo>
                    <a:lnTo>
                      <a:pt x="268" y="82"/>
                    </a:lnTo>
                    <a:lnTo>
                      <a:pt x="159" y="166"/>
                    </a:lnTo>
                    <a:lnTo>
                      <a:pt x="269" y="249"/>
                    </a:lnTo>
                    <a:lnTo>
                      <a:pt x="147" y="189"/>
                    </a:lnTo>
                    <a:lnTo>
                      <a:pt x="135" y="331"/>
                    </a:lnTo>
                    <a:lnTo>
                      <a:pt x="122" y="189"/>
                    </a:lnTo>
                    <a:lnTo>
                      <a:pt x="0" y="249"/>
                    </a:lnTo>
                    <a:lnTo>
                      <a:pt x="110" y="166"/>
                    </a:lnTo>
                    <a:lnTo>
                      <a:pt x="0" y="84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7" name="Freeform 13"/>
              <p:cNvSpPr>
                <a:spLocks/>
              </p:cNvSpPr>
              <p:nvPr/>
            </p:nvSpPr>
            <p:spPr bwMode="gray">
              <a:xfrm>
                <a:off x="626" y="408"/>
                <a:ext cx="68" cy="85"/>
              </a:xfrm>
              <a:custGeom>
                <a:avLst/>
                <a:gdLst>
                  <a:gd name="T0" fmla="*/ 0 w 68"/>
                  <a:gd name="T1" fmla="*/ 20 h 85"/>
                  <a:gd name="T2" fmla="*/ 27 w 68"/>
                  <a:gd name="T3" fmla="*/ 30 h 85"/>
                  <a:gd name="T4" fmla="*/ 33 w 68"/>
                  <a:gd name="T5" fmla="*/ 0 h 85"/>
                  <a:gd name="T6" fmla="*/ 39 w 68"/>
                  <a:gd name="T7" fmla="*/ 30 h 85"/>
                  <a:gd name="T8" fmla="*/ 67 w 68"/>
                  <a:gd name="T9" fmla="*/ 20 h 85"/>
                  <a:gd name="T10" fmla="*/ 45 w 68"/>
                  <a:gd name="T11" fmla="*/ 42 h 85"/>
                  <a:gd name="T12" fmla="*/ 67 w 68"/>
                  <a:gd name="T13" fmla="*/ 62 h 85"/>
                  <a:gd name="T14" fmla="*/ 39 w 68"/>
                  <a:gd name="T15" fmla="*/ 52 h 85"/>
                  <a:gd name="T16" fmla="*/ 33 w 68"/>
                  <a:gd name="T17" fmla="*/ 84 h 85"/>
                  <a:gd name="T18" fmla="*/ 27 w 68"/>
                  <a:gd name="T19" fmla="*/ 52 h 85"/>
                  <a:gd name="T20" fmla="*/ 0 w 68"/>
                  <a:gd name="T21" fmla="*/ 62 h 85"/>
                  <a:gd name="T22" fmla="*/ 21 w 68"/>
                  <a:gd name="T23" fmla="*/ 42 h 85"/>
                  <a:gd name="T24" fmla="*/ 0 w 68"/>
                  <a:gd name="T25" fmla="*/ 20 h 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8" h="85">
                    <a:moveTo>
                      <a:pt x="0" y="20"/>
                    </a:moveTo>
                    <a:lnTo>
                      <a:pt x="27" y="30"/>
                    </a:lnTo>
                    <a:lnTo>
                      <a:pt x="33" y="0"/>
                    </a:lnTo>
                    <a:lnTo>
                      <a:pt x="39" y="30"/>
                    </a:lnTo>
                    <a:lnTo>
                      <a:pt x="67" y="20"/>
                    </a:lnTo>
                    <a:lnTo>
                      <a:pt x="45" y="42"/>
                    </a:lnTo>
                    <a:lnTo>
                      <a:pt x="67" y="62"/>
                    </a:lnTo>
                    <a:lnTo>
                      <a:pt x="39" y="52"/>
                    </a:lnTo>
                    <a:lnTo>
                      <a:pt x="33" y="84"/>
                    </a:lnTo>
                    <a:lnTo>
                      <a:pt x="27" y="52"/>
                    </a:lnTo>
                    <a:lnTo>
                      <a:pt x="0" y="62"/>
                    </a:lnTo>
                    <a:lnTo>
                      <a:pt x="21" y="42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F9F9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40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476250"/>
            <a:ext cx="70866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Щелкните для правки стиля образца заголовка</a:t>
            </a: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Щелкните для правки стилей образца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 Cyr" pitchFamily="18" charset="-52"/>
                <a:cs typeface="+mn-cs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 Cyr" pitchFamily="18" charset="-52"/>
                <a:cs typeface="+mn-cs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044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781102A1-7DE0-4B25-AF63-EB521F448DE8}" type="slidenum">
              <a:rPr lang="ru-RU" altLang="ru-RU"/>
              <a:pPr>
                <a:defRPr/>
              </a:pPr>
              <a:t>‹#›</a:t>
            </a:fld>
            <a:endParaRPr lang="ru-RU" altLang="ru-RU">
              <a:latin typeface="Times New Roman Cyr" pitchFamily="18" charset="-5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9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/>
        <a:buChar char="u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Monotype Sorts"/>
        <a:buChar char="u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Monotype Sorts"/>
        <a:buChar char="u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/>
        <a:buChar char="u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charset="2"/>
        <a:buChar char="u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charset="2"/>
        <a:buChar char="u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charset="2"/>
        <a:buChar char="u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charset="2"/>
        <a:buChar char="u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alexander.filatov" TargetMode="External"/><Relationship Id="rId2" Type="http://schemas.openxmlformats.org/officeDocument/2006/relationships/hyperlink" Target="mailto:alexander.filatov@gmail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be.com/alexanderfilatov" TargetMode="External"/><Relationship Id="rId4" Type="http://schemas.openxmlformats.org/officeDocument/2006/relationships/hyperlink" Target="http://vk.com/baikalreading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alexander.filatov" TargetMode="External"/><Relationship Id="rId2" Type="http://schemas.openxmlformats.org/officeDocument/2006/relationships/hyperlink" Target="mailto:alexander.filatov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k.com/baikalreading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31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4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alexander.filatov" TargetMode="External"/><Relationship Id="rId2" Type="http://schemas.openxmlformats.org/officeDocument/2006/relationships/hyperlink" Target="mailto:alexander.filatov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be.com/alexanderfilatov" TargetMode="External"/><Relationship Id="rId4" Type="http://schemas.openxmlformats.org/officeDocument/2006/relationships/hyperlink" Target="http://vk.com/baikalreading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vk.com/videos-49284819?section=album_55546177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vk.com/baikalreading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ekonometrika" TargetMode="External"/><Relationship Id="rId5" Type="http://schemas.openxmlformats.org/officeDocument/2006/relationships/hyperlink" Target="https://www.youtube.com/playlist?list=PLlx2izuC9gjhnLVfBf-9JwkMeTay7Capw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youtube.com/alexanderfilatov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/>
          <p:cNvSpPr txBox="1">
            <a:spLocks noChangeArrowheads="1"/>
          </p:cNvSpPr>
          <p:nvPr/>
        </p:nvSpPr>
        <p:spPr bwMode="auto">
          <a:xfrm>
            <a:off x="409575" y="1701800"/>
            <a:ext cx="83534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4400" b="1" dirty="0">
                <a:latin typeface="Times New Roman Cyr" pitchFamily="18" charset="0"/>
              </a:rPr>
              <a:t>Филатов Александр Юрьевич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600" dirty="0">
                <a:latin typeface="Times New Roman Cyr" pitchFamily="18" charset="0"/>
              </a:rPr>
              <a:t>(Главный научный </a:t>
            </a:r>
            <a:r>
              <a:rPr lang="ru-RU" altLang="ru-RU" sz="2600" dirty="0" smtClean="0">
                <a:latin typeface="Times New Roman Cyr" pitchFamily="18" charset="0"/>
              </a:rPr>
              <a:t>сотрудник, доцент </a:t>
            </a:r>
            <a:r>
              <a:rPr lang="ru-RU" altLang="ru-RU" sz="2600" dirty="0">
                <a:latin typeface="Times New Roman Cyr" pitchFamily="18" charset="0"/>
              </a:rPr>
              <a:t>ШЭМ ДВФУ)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0" y="412750"/>
            <a:ext cx="901065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6000" b="1" dirty="0" smtClean="0">
                <a:solidFill>
                  <a:srgbClr val="00FFFF"/>
                </a:solidFill>
                <a:latin typeface="Times New Roman Cyr" pitchFamily="18" charset="0"/>
              </a:rPr>
              <a:t>Эконометрика</a:t>
            </a:r>
            <a:r>
              <a:rPr lang="en-US" altLang="ru-RU" sz="6000" b="1" dirty="0" smtClean="0">
                <a:solidFill>
                  <a:srgbClr val="00FFFF"/>
                </a:solidFill>
                <a:latin typeface="Times New Roman Cyr" pitchFamily="18" charset="0"/>
              </a:rPr>
              <a:t>-</a:t>
            </a:r>
            <a:r>
              <a:rPr lang="ru-RU" altLang="ru-RU" sz="6000" b="1" dirty="0" smtClean="0">
                <a:solidFill>
                  <a:srgbClr val="00FFFF"/>
                </a:solidFill>
                <a:latin typeface="Times New Roman Cyr" pitchFamily="18" charset="0"/>
              </a:rPr>
              <a:t>1</a:t>
            </a:r>
            <a:endParaRPr lang="ru-RU" altLang="ru-RU" sz="6000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3076" name="Text Box 5"/>
          <p:cNvSpPr txBox="1">
            <a:spLocks noChangeArrowheads="1"/>
          </p:cNvSpPr>
          <p:nvPr/>
        </p:nvSpPr>
        <p:spPr bwMode="auto">
          <a:xfrm>
            <a:off x="0" y="4070350"/>
            <a:ext cx="9143999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6000" b="1" dirty="0" smtClean="0">
                <a:solidFill>
                  <a:srgbClr val="00FFFF"/>
                </a:solidFill>
                <a:latin typeface="Times New Roman Cyr" pitchFamily="18" charset="0"/>
              </a:rPr>
              <a:t>Лекции 1.1-1.2</a:t>
            </a:r>
            <a:endParaRPr lang="en-US" altLang="ru-RU" sz="6000" b="1" dirty="0">
              <a:solidFill>
                <a:srgbClr val="00FFFF"/>
              </a:solidFill>
              <a:latin typeface="Times New Roman Cyr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600" b="1" dirty="0" smtClean="0">
                <a:solidFill>
                  <a:srgbClr val="00FFFF"/>
                </a:solidFill>
                <a:latin typeface="Times New Roman Cyr" pitchFamily="18" charset="0"/>
              </a:rPr>
              <a:t>Введение в эконометрику.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600" b="1" dirty="0" smtClean="0">
                <a:solidFill>
                  <a:srgbClr val="00FFFF"/>
                </a:solidFill>
                <a:latin typeface="Times New Roman Cyr" pitchFamily="18" charset="0"/>
              </a:rPr>
              <a:t>Корреляционный анализ</a:t>
            </a:r>
            <a:endParaRPr lang="ru-RU" altLang="ru-RU" sz="3600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7" name="Text Box 39"/>
          <p:cNvSpPr txBox="1">
            <a:spLocks noChangeArrowheads="1"/>
          </p:cNvSpPr>
          <p:nvPr/>
        </p:nvSpPr>
        <p:spPr bwMode="auto">
          <a:xfrm>
            <a:off x="0" y="2807283"/>
            <a:ext cx="914400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ru-RU" sz="2600" b="1" dirty="0">
                <a:hlinkClick r:id="rId2"/>
              </a:rPr>
              <a:t>alexander.filatov@gmail.com</a:t>
            </a:r>
            <a:endParaRPr lang="ru-RU" altLang="ru-RU" sz="2600" dirty="0">
              <a:latin typeface="Times New Roman Cyr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600" b="1" dirty="0" smtClean="0">
                <a:hlinkClick r:id="rId3"/>
              </a:rPr>
              <a:t>https://vk.com/alexander.filatov</a:t>
            </a:r>
            <a:r>
              <a:rPr lang="en-US" altLang="ru-RU" sz="2600" b="1" dirty="0" smtClean="0"/>
              <a:t>,</a:t>
            </a:r>
            <a:r>
              <a:rPr lang="ru-RU" altLang="ru-RU" sz="2600" b="1" dirty="0" smtClean="0"/>
              <a:t> </a:t>
            </a:r>
            <a:r>
              <a:rPr lang="en-US" altLang="ru-RU" sz="2600" b="1" dirty="0" smtClean="0">
                <a:hlinkClick r:id="rId4"/>
              </a:rPr>
              <a:t>https://vk.com/baikalreadings</a:t>
            </a:r>
            <a:endParaRPr lang="en-US" altLang="ru-RU" sz="2600" b="1" dirty="0" smtClean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600" b="1" dirty="0">
                <a:hlinkClick r:id="rId5"/>
              </a:rPr>
              <a:t>https://</a:t>
            </a:r>
            <a:r>
              <a:rPr lang="en-US" altLang="ru-RU" sz="2600" b="1" dirty="0" smtClean="0">
                <a:hlinkClick r:id="rId5"/>
              </a:rPr>
              <a:t>youtube.com/alexanderfilatov</a:t>
            </a:r>
            <a:endParaRPr lang="ru-RU" altLang="ru-RU" sz="2600" b="1" dirty="0"/>
          </a:p>
        </p:txBody>
      </p:sp>
    </p:spTree>
  </p:cSld>
  <p:clrMapOvr>
    <a:masterClrMapping/>
  </p:clrMapOvr>
  <p:transition spd="slow" advTm="5868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Исходные данные (что на входе)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10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5430" y="1167387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Матрица «объект-свойство»: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4025" y="3276601"/>
            <a:ext cx="81946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Часто равноотстоящие моменты времени: </a:t>
            </a:r>
            <a:r>
              <a:rPr lang="en-US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baseline="-25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baseline="-25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= … = </a:t>
            </a:r>
            <a:r>
              <a:rPr lang="en-US" sz="22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i="1" baseline="-25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2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i="1" baseline="-25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baseline="-25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–1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200" i="1" dirty="0" smtClean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t</a:t>
            </a:r>
            <a:endParaRPr lang="ru-RU" sz="2200" i="1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665622"/>
              </p:ext>
            </p:extLst>
          </p:nvPr>
        </p:nvGraphicFramePr>
        <p:xfrm>
          <a:off x="511175" y="1577975"/>
          <a:ext cx="651192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Уравнение" r:id="rId3" imgW="3619440" imgH="965160" progId="Equation.3">
                  <p:embed/>
                </p:oleObj>
              </mc:Choice>
              <mc:Fallback>
                <p:oleObj name="Уравнение" r:id="rId3" imgW="3619440" imgH="9651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" y="1577975"/>
                        <a:ext cx="6511925" cy="173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455363" y="3589657"/>
            <a:ext cx="85251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1" u="none" strike="noStrike" cap="none" normalizeH="0" baseline="0" dirty="0" smtClean="0">
                <a:ln>
                  <a:noFill/>
                </a:ln>
                <a:solidFill>
                  <a:srgbClr val="00FFFF"/>
                </a:solidFill>
                <a:effectLst/>
                <a:latin typeface="+mn-lt"/>
                <a:ea typeface="Times New Roman" panose="02020603050405020304" pitchFamily="18" charset="0"/>
              </a:rPr>
              <a:t>Частные случаи:</a:t>
            </a:r>
            <a:endParaRPr kumimoji="0" lang="en-US" altLang="ru-RU" sz="2200" b="1" u="none" strike="noStrike" cap="none" normalizeH="0" baseline="0" dirty="0" smtClean="0">
              <a:ln>
                <a:noFill/>
              </a:ln>
              <a:solidFill>
                <a:srgbClr val="00FFFF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ru-RU" sz="2200" dirty="0" smtClean="0">
                <a:latin typeface="+mn-lt"/>
              </a:rPr>
              <a:t>1.  </a:t>
            </a:r>
            <a:r>
              <a:rPr lang="en-US" altLang="ru-RU" sz="2200" i="1" dirty="0" smtClean="0">
                <a:latin typeface="+mn-lt"/>
              </a:rPr>
              <a:t>n</a:t>
            </a:r>
            <a:r>
              <a:rPr lang="ru-RU" altLang="ru-RU" sz="2200" dirty="0" smtClean="0">
                <a:latin typeface="+mn-lt"/>
              </a:rPr>
              <a:t> </a:t>
            </a:r>
            <a:r>
              <a:rPr lang="en-US" altLang="ru-RU" sz="2200" dirty="0" smtClean="0">
                <a:latin typeface="+mn-lt"/>
              </a:rPr>
              <a:t>&gt;1,  </a:t>
            </a:r>
            <a:r>
              <a:rPr lang="en-US" altLang="ru-RU" sz="2200" i="1" dirty="0" smtClean="0">
                <a:latin typeface="+mn-lt"/>
              </a:rPr>
              <a:t>p</a:t>
            </a:r>
            <a:r>
              <a:rPr lang="en-US" altLang="ru-RU" sz="2200" dirty="0" smtClean="0">
                <a:latin typeface="+mn-lt"/>
              </a:rPr>
              <a:t> &gt; 1,  </a:t>
            </a:r>
            <a:r>
              <a:rPr lang="en-US" altLang="ru-RU" sz="2200" i="1" dirty="0" smtClean="0">
                <a:latin typeface="+mn-lt"/>
              </a:rPr>
              <a:t>T</a:t>
            </a:r>
            <a:r>
              <a:rPr lang="en-US" altLang="ru-RU" sz="2200" dirty="0" smtClean="0">
                <a:latin typeface="+mn-lt"/>
              </a:rPr>
              <a:t> = 1 – </a:t>
            </a:r>
            <a:r>
              <a:rPr lang="ru-RU" altLang="ru-RU" sz="2200" dirty="0" smtClean="0">
                <a:latin typeface="+mn-lt"/>
              </a:rPr>
              <a:t>пространственная выборка (</a:t>
            </a:r>
            <a:r>
              <a:rPr lang="en-US" altLang="ru-RU" sz="2200" dirty="0" smtClean="0">
                <a:latin typeface="+mn-lt"/>
              </a:rPr>
              <a:t>cross-section)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ru-RU" sz="2200" dirty="0" smtClean="0">
                <a:latin typeface="+mn-lt"/>
              </a:rPr>
              <a:t>     ## </a:t>
            </a:r>
            <a:r>
              <a:rPr lang="ru-RU" altLang="ru-RU" sz="2200" dirty="0" smtClean="0">
                <a:latin typeface="+mn-lt"/>
              </a:rPr>
              <a:t>Зависимость объемов продаж от цен и рекламных бюджетов.</a:t>
            </a:r>
          </a:p>
          <a:p>
            <a:pPr lvl="0"/>
            <a:r>
              <a:rPr lang="ru-RU" altLang="ru-RU" sz="2200" dirty="0" smtClean="0">
                <a:latin typeface="+mn-lt"/>
              </a:rPr>
              <a:t>2. </a:t>
            </a:r>
            <a:r>
              <a:rPr lang="en-US" altLang="ru-RU" sz="2200" dirty="0" smtClean="0">
                <a:latin typeface="+mn-lt"/>
              </a:rPr>
              <a:t> </a:t>
            </a:r>
            <a:r>
              <a:rPr lang="en-US" altLang="ru-RU" sz="2200" i="1" dirty="0" smtClean="0">
                <a:latin typeface="+mn-lt"/>
              </a:rPr>
              <a:t>n </a:t>
            </a:r>
            <a:r>
              <a:rPr lang="en-US" altLang="ru-RU" sz="2200" dirty="0" smtClean="0">
                <a:latin typeface="+mn-lt"/>
              </a:rPr>
              <a:t>= 1,  </a:t>
            </a:r>
            <a:r>
              <a:rPr lang="en-US" altLang="ru-RU" sz="2200" i="1" dirty="0" smtClean="0">
                <a:latin typeface="+mn-lt"/>
              </a:rPr>
              <a:t>p</a:t>
            </a:r>
            <a:r>
              <a:rPr lang="en-US" altLang="ru-RU" sz="2200" dirty="0" smtClean="0">
                <a:latin typeface="+mn-lt"/>
              </a:rPr>
              <a:t> </a:t>
            </a:r>
            <a:r>
              <a:rPr lang="ru-RU" altLang="ru-RU" sz="2200" dirty="0">
                <a:latin typeface="+mn-lt"/>
              </a:rPr>
              <a:t>=</a:t>
            </a:r>
            <a:r>
              <a:rPr lang="en-US" altLang="ru-RU" sz="2200" dirty="0" smtClean="0">
                <a:latin typeface="+mn-lt"/>
              </a:rPr>
              <a:t> </a:t>
            </a:r>
            <a:r>
              <a:rPr lang="en-US" altLang="ru-RU" sz="2200" dirty="0">
                <a:latin typeface="+mn-lt"/>
              </a:rPr>
              <a:t>1, </a:t>
            </a:r>
            <a:r>
              <a:rPr lang="en-US" altLang="ru-RU" sz="2200" dirty="0" smtClean="0">
                <a:latin typeface="+mn-lt"/>
              </a:rPr>
              <a:t> </a:t>
            </a:r>
            <a:r>
              <a:rPr lang="en-US" altLang="ru-RU" sz="2200" i="1" dirty="0" smtClean="0">
                <a:latin typeface="+mn-lt"/>
              </a:rPr>
              <a:t>T</a:t>
            </a:r>
            <a:r>
              <a:rPr lang="en-US" altLang="ru-RU" sz="2200" dirty="0" smtClean="0">
                <a:latin typeface="+mn-lt"/>
              </a:rPr>
              <a:t> &gt; 1 – </a:t>
            </a:r>
            <a:r>
              <a:rPr lang="ru-RU" altLang="ru-RU" sz="2200" dirty="0" smtClean="0">
                <a:latin typeface="+mn-lt"/>
              </a:rPr>
              <a:t>одномерный временной ряд </a:t>
            </a:r>
            <a:r>
              <a:rPr lang="en-US" altLang="ru-RU" sz="2200" dirty="0" smtClean="0">
                <a:latin typeface="+mn-lt"/>
              </a:rPr>
              <a:t>(time series)</a:t>
            </a:r>
            <a:r>
              <a:rPr lang="ru-RU" altLang="ru-RU" sz="2200" dirty="0" smtClean="0">
                <a:latin typeface="+mn-lt"/>
              </a:rPr>
              <a:t>.</a:t>
            </a:r>
          </a:p>
          <a:p>
            <a:r>
              <a:rPr lang="ru-RU" altLang="ru-RU" sz="2200" dirty="0" smtClean="0">
                <a:latin typeface="+mn-lt"/>
              </a:rPr>
              <a:t>     </a:t>
            </a:r>
            <a:r>
              <a:rPr lang="en-US" altLang="ru-RU" sz="2200" dirty="0" smtClean="0">
                <a:latin typeface="+mn-lt"/>
              </a:rPr>
              <a:t>## </a:t>
            </a:r>
            <a:r>
              <a:rPr lang="ru-RU" altLang="ru-RU" sz="2200" dirty="0" smtClean="0">
                <a:latin typeface="+mn-lt"/>
              </a:rPr>
              <a:t>динамика курса доллара.</a:t>
            </a:r>
            <a:endParaRPr lang="ru-RU" altLang="ru-RU" sz="2200" dirty="0">
              <a:latin typeface="+mn-lt"/>
            </a:endParaRPr>
          </a:p>
          <a:p>
            <a:pPr lvl="0"/>
            <a:r>
              <a:rPr lang="ru-RU" altLang="ru-RU" sz="2200" dirty="0">
                <a:latin typeface="+mn-lt"/>
              </a:rPr>
              <a:t>3</a:t>
            </a:r>
            <a:r>
              <a:rPr lang="ru-RU" altLang="ru-RU" sz="2200" dirty="0" smtClean="0">
                <a:latin typeface="+mn-lt"/>
              </a:rPr>
              <a:t>. </a:t>
            </a:r>
            <a:r>
              <a:rPr lang="en-US" altLang="ru-RU" sz="2200" dirty="0" smtClean="0">
                <a:latin typeface="+mn-lt"/>
              </a:rPr>
              <a:t> </a:t>
            </a:r>
            <a:r>
              <a:rPr lang="en-US" altLang="ru-RU" sz="2200" i="1" dirty="0">
                <a:latin typeface="+mn-lt"/>
              </a:rPr>
              <a:t>n </a:t>
            </a:r>
            <a:r>
              <a:rPr lang="en-US" altLang="ru-RU" sz="2200" dirty="0">
                <a:latin typeface="+mn-lt"/>
              </a:rPr>
              <a:t>= 1,  </a:t>
            </a:r>
            <a:r>
              <a:rPr lang="en-US" altLang="ru-RU" sz="2200" i="1" dirty="0">
                <a:latin typeface="+mn-lt"/>
              </a:rPr>
              <a:t>p</a:t>
            </a:r>
            <a:r>
              <a:rPr lang="en-US" altLang="ru-RU" sz="2200" dirty="0">
                <a:latin typeface="+mn-lt"/>
              </a:rPr>
              <a:t> </a:t>
            </a:r>
            <a:r>
              <a:rPr lang="en-US" altLang="ru-RU" sz="2200" dirty="0" smtClean="0">
                <a:latin typeface="+mn-lt"/>
              </a:rPr>
              <a:t>&gt; </a:t>
            </a:r>
            <a:r>
              <a:rPr lang="en-US" altLang="ru-RU" sz="2200" dirty="0">
                <a:latin typeface="+mn-lt"/>
              </a:rPr>
              <a:t>1,  </a:t>
            </a:r>
            <a:r>
              <a:rPr lang="en-US" altLang="ru-RU" sz="2200" i="1" dirty="0">
                <a:latin typeface="+mn-lt"/>
              </a:rPr>
              <a:t>T</a:t>
            </a:r>
            <a:r>
              <a:rPr lang="en-US" altLang="ru-RU" sz="2200" dirty="0">
                <a:latin typeface="+mn-lt"/>
              </a:rPr>
              <a:t> &gt; 1 – </a:t>
            </a:r>
            <a:r>
              <a:rPr lang="ru-RU" altLang="ru-RU" sz="2200" dirty="0" smtClean="0">
                <a:latin typeface="+mn-lt"/>
              </a:rPr>
              <a:t>многомерный </a:t>
            </a:r>
            <a:r>
              <a:rPr lang="ru-RU" altLang="ru-RU" sz="2200" dirty="0">
                <a:latin typeface="+mn-lt"/>
              </a:rPr>
              <a:t>временной ряд </a:t>
            </a:r>
            <a:r>
              <a:rPr lang="en-US" altLang="ru-RU" sz="2200" dirty="0">
                <a:latin typeface="+mn-lt"/>
              </a:rPr>
              <a:t>(time series)</a:t>
            </a:r>
            <a:r>
              <a:rPr lang="ru-RU" altLang="ru-RU" sz="2200" dirty="0">
                <a:latin typeface="+mn-lt"/>
              </a:rPr>
              <a:t>.</a:t>
            </a:r>
          </a:p>
          <a:p>
            <a:r>
              <a:rPr lang="ru-RU" altLang="ru-RU" sz="2200" dirty="0">
                <a:latin typeface="+mn-lt"/>
              </a:rPr>
              <a:t>     </a:t>
            </a:r>
            <a:r>
              <a:rPr lang="en-US" altLang="ru-RU" sz="2200" dirty="0">
                <a:latin typeface="+mn-lt"/>
              </a:rPr>
              <a:t>## </a:t>
            </a:r>
            <a:r>
              <a:rPr lang="ru-RU" altLang="ru-RU" sz="2200" dirty="0">
                <a:latin typeface="+mn-lt"/>
              </a:rPr>
              <a:t>динамика </a:t>
            </a:r>
            <a:r>
              <a:rPr lang="ru-RU" altLang="ru-RU" sz="2200" dirty="0" smtClean="0">
                <a:latin typeface="+mn-lt"/>
              </a:rPr>
              <a:t>валютных курсов.</a:t>
            </a:r>
          </a:p>
          <a:p>
            <a:pPr lvl="0"/>
            <a:r>
              <a:rPr lang="ru-RU" altLang="ru-RU" sz="2200" dirty="0">
                <a:latin typeface="+mn-lt"/>
              </a:rPr>
              <a:t>4</a:t>
            </a:r>
            <a:r>
              <a:rPr lang="ru-RU" altLang="ru-RU" sz="2200" dirty="0" smtClean="0">
                <a:latin typeface="+mn-lt"/>
              </a:rPr>
              <a:t>. </a:t>
            </a:r>
            <a:r>
              <a:rPr lang="en-US" altLang="ru-RU" sz="2200" dirty="0" smtClean="0">
                <a:latin typeface="+mn-lt"/>
              </a:rPr>
              <a:t> </a:t>
            </a:r>
            <a:r>
              <a:rPr lang="en-US" altLang="ru-RU" sz="2200" i="1" dirty="0">
                <a:latin typeface="+mn-lt"/>
              </a:rPr>
              <a:t>n </a:t>
            </a:r>
            <a:r>
              <a:rPr lang="en-US" altLang="ru-RU" sz="2200" dirty="0" smtClean="0">
                <a:latin typeface="+mn-lt"/>
              </a:rPr>
              <a:t>&gt; </a:t>
            </a:r>
            <a:r>
              <a:rPr lang="en-US" altLang="ru-RU" sz="2200" dirty="0">
                <a:latin typeface="+mn-lt"/>
              </a:rPr>
              <a:t>1,  </a:t>
            </a:r>
            <a:r>
              <a:rPr lang="en-US" altLang="ru-RU" sz="2200" i="1" dirty="0">
                <a:latin typeface="+mn-lt"/>
              </a:rPr>
              <a:t>p</a:t>
            </a:r>
            <a:r>
              <a:rPr lang="en-US" altLang="ru-RU" sz="2200" dirty="0">
                <a:latin typeface="+mn-lt"/>
              </a:rPr>
              <a:t> &gt; 1,  </a:t>
            </a:r>
            <a:r>
              <a:rPr lang="en-US" altLang="ru-RU" sz="2200" i="1" dirty="0">
                <a:latin typeface="+mn-lt"/>
              </a:rPr>
              <a:t>T</a:t>
            </a:r>
            <a:r>
              <a:rPr lang="en-US" altLang="ru-RU" sz="2200" dirty="0">
                <a:latin typeface="+mn-lt"/>
              </a:rPr>
              <a:t> &gt; 1 – </a:t>
            </a:r>
            <a:r>
              <a:rPr lang="ru-RU" altLang="ru-RU" sz="2200" dirty="0" smtClean="0">
                <a:latin typeface="+mn-lt"/>
              </a:rPr>
              <a:t>панельные данные </a:t>
            </a:r>
            <a:r>
              <a:rPr lang="en-US" altLang="ru-RU" sz="2200" dirty="0" smtClean="0">
                <a:latin typeface="+mn-lt"/>
              </a:rPr>
              <a:t>(panel data)</a:t>
            </a:r>
            <a:r>
              <a:rPr lang="ru-RU" altLang="ru-RU" sz="2200" dirty="0">
                <a:latin typeface="+mn-lt"/>
              </a:rPr>
              <a:t>.</a:t>
            </a:r>
          </a:p>
          <a:p>
            <a:r>
              <a:rPr lang="ru-RU" altLang="ru-RU" sz="2200" dirty="0">
                <a:latin typeface="+mn-lt"/>
              </a:rPr>
              <a:t>     </a:t>
            </a:r>
            <a:r>
              <a:rPr lang="en-US" altLang="ru-RU" sz="2200" dirty="0">
                <a:latin typeface="+mn-lt"/>
              </a:rPr>
              <a:t>## </a:t>
            </a:r>
            <a:r>
              <a:rPr lang="ru-RU" altLang="ru-RU" sz="2200" dirty="0">
                <a:latin typeface="+mn-lt"/>
              </a:rPr>
              <a:t>динамика </a:t>
            </a:r>
            <a:r>
              <a:rPr lang="ru-RU" altLang="ru-RU" sz="2200" dirty="0" smtClean="0">
                <a:latin typeface="+mn-lt"/>
              </a:rPr>
              <a:t>макроэкономических показателей стран мира.</a:t>
            </a:r>
            <a:endParaRPr lang="ru-RU" altLang="ru-RU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0323156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Исходные данные (что на входе)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11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5430" y="1167387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Матрица парных сравнений: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911475" y="1947635"/>
            <a:ext cx="6699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или</a:t>
            </a:r>
            <a:endParaRPr lang="ru-RU" sz="2200" i="1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821537"/>
              </p:ext>
            </p:extLst>
          </p:nvPr>
        </p:nvGraphicFramePr>
        <p:xfrm>
          <a:off x="466724" y="1631949"/>
          <a:ext cx="2262816" cy="12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Уравнение" r:id="rId3" imgW="1257120" imgH="711000" progId="Equation.3">
                  <p:embed/>
                </p:oleObj>
              </mc:Choice>
              <mc:Fallback>
                <p:oleObj name="Уравнение" r:id="rId3" imgW="1257120" imgH="711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4" y="1631949"/>
                        <a:ext cx="2262816" cy="127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764420"/>
              </p:ext>
            </p:extLst>
          </p:nvPr>
        </p:nvGraphicFramePr>
        <p:xfrm>
          <a:off x="3763335" y="1583314"/>
          <a:ext cx="2377440" cy="132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Уравнение" r:id="rId5" imgW="1320800" imgH="736600" progId="Equation.3">
                  <p:embed/>
                </p:oleObj>
              </mc:Choice>
              <mc:Fallback>
                <p:oleObj name="Уравнение" r:id="rId5" imgW="1320800" imgH="736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335" y="1583314"/>
                        <a:ext cx="2377440" cy="13258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6447495" y="1874399"/>
            <a:ext cx="24758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Часто, но не всегда симметричная</a:t>
            </a:r>
            <a:endParaRPr lang="ru-RU" sz="2200" i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60210" y="2882468"/>
            <a:ext cx="87647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γ</a:t>
            </a:r>
            <a:r>
              <a:rPr lang="en-US" sz="2200" i="1" baseline="-25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ij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 –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попарное сравнение объектов или признаков в момент времени </a:t>
            </a:r>
            <a:r>
              <a:rPr lang="en-US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200" i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Часто, но не всегда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l-GR" sz="2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γ</a:t>
            </a:r>
            <a:r>
              <a:rPr lang="en-US" sz="2200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ij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2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= </a:t>
            </a:r>
            <a:r>
              <a:rPr lang="el-GR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γ</a:t>
            </a:r>
            <a:r>
              <a:rPr lang="en-US" sz="2200" i="1" baseline="-25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ji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– симметричная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матрица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200" i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79260" y="3604502"/>
            <a:ext cx="87647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Расстояние, поток продукции (экспорт, импорт, торговый оборот),</a:t>
            </a:r>
          </a:p>
          <a:p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   коэффициенты корреляции, отношения предпочтения,…</a:t>
            </a:r>
            <a:endParaRPr lang="ru-RU" sz="2200" i="1" dirty="0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012611"/>
              </p:ext>
            </p:extLst>
          </p:nvPr>
        </p:nvGraphicFramePr>
        <p:xfrm>
          <a:off x="398310" y="4433481"/>
          <a:ext cx="5210176" cy="214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Уравнение" r:id="rId7" imgW="2895480" imgH="1193760" progId="Equation.3">
                  <p:embed/>
                </p:oleObj>
              </mc:Choice>
              <mc:Fallback>
                <p:oleObj name="Уравнение" r:id="rId7" imgW="2895480" imgH="119376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10" y="4433481"/>
                        <a:ext cx="5210176" cy="2147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6214132" y="4466808"/>
            <a:ext cx="264411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400"/>
              </a:spcAft>
            </a:pP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Объем продаж</a:t>
            </a:r>
          </a:p>
          <a:p>
            <a:pPr algn="r">
              <a:spcAft>
                <a:spcPts val="400"/>
              </a:spcAft>
            </a:pPr>
            <a:r>
              <a:rPr lang="ru-RU" sz="2200" dirty="0" smtClean="0">
                <a:latin typeface="Times New Roman" panose="02020603050405020304" pitchFamily="18" charset="0"/>
              </a:rPr>
              <a:t>Цена</a:t>
            </a:r>
          </a:p>
          <a:p>
            <a:pPr algn="r">
              <a:spcAft>
                <a:spcPts val="400"/>
              </a:spcAft>
            </a:pPr>
            <a:r>
              <a:rPr lang="ru-RU" sz="2200" dirty="0" smtClean="0">
                <a:latin typeface="Times New Roman" panose="02020603050405020304" pitchFamily="18" charset="0"/>
              </a:rPr>
              <a:t>Рекламный бюджет</a:t>
            </a:r>
          </a:p>
          <a:p>
            <a:pPr algn="r">
              <a:spcAft>
                <a:spcPts val="400"/>
              </a:spcAft>
            </a:pPr>
            <a:r>
              <a:rPr lang="ru-RU" sz="2200" dirty="0" smtClean="0">
                <a:latin typeface="Times New Roman" panose="02020603050405020304" pitchFamily="18" charset="0"/>
              </a:rPr>
              <a:t>Число праздников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541131174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Типовые задачи эконометрики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12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5430" y="1167387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Нормирование: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065438"/>
              </p:ext>
            </p:extLst>
          </p:nvPr>
        </p:nvGraphicFramePr>
        <p:xfrm>
          <a:off x="452438" y="1600200"/>
          <a:ext cx="14636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Уравнение" r:id="rId3" imgW="812520" imgH="215640" progId="Equation.3">
                  <p:embed/>
                </p:oleObj>
              </mc:Choice>
              <mc:Fallback>
                <p:oleObj name="Уравнение" r:id="rId3" imgW="812520" imgH="21564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1600200"/>
                        <a:ext cx="1463675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1967720" y="1531817"/>
            <a:ext cx="44140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</a:rPr>
              <a:t>Задача найти вектор параметров </a:t>
            </a:r>
            <a:r>
              <a:rPr lang="el-GR" sz="2200" dirty="0" smtClean="0">
                <a:latin typeface="Times New Roman" panose="02020603050405020304" pitchFamily="18" charset="0"/>
              </a:rPr>
              <a:t>Θ</a:t>
            </a:r>
            <a:r>
              <a:rPr lang="ru-RU" sz="2200" dirty="0">
                <a:latin typeface="Times New Roman" panose="02020603050405020304" pitchFamily="18" charset="0"/>
              </a:rPr>
              <a:t>.</a:t>
            </a:r>
            <a:endParaRPr lang="ru-RU" sz="2200" i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52438" y="1932271"/>
            <a:ext cx="85280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Оценивание величины постоянных и предельных издержек.</a:t>
            </a:r>
          </a:p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Решение задач массового обслуживания (супермаркет, такси).</a:t>
            </a:r>
            <a:endParaRPr lang="ru-RU" sz="22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35430" y="2701712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 Прогнозирование: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3438525" y="3047093"/>
            <a:ext cx="57054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</a:rPr>
              <a:t>- значения в прошлом или на аналог. объектах</a:t>
            </a:r>
            <a:endParaRPr lang="ru-RU" sz="2200" i="1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471488" y="3789405"/>
            <a:ext cx="8528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Прогнозирование спроса.</a:t>
            </a:r>
          </a:p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Диагностика эффективности рекламы.</a:t>
            </a:r>
          </a:p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Прогнозирование динамики валютного курса и курса акций.</a:t>
            </a:r>
            <a:endParaRPr lang="ru-RU" sz="2200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86566"/>
              </p:ext>
            </p:extLst>
          </p:nvPr>
        </p:nvGraphicFramePr>
        <p:xfrm>
          <a:off x="504825" y="2990345"/>
          <a:ext cx="2971800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Уравнение" r:id="rId5" imgW="1651000" imgH="266700" progId="Equation.3">
                  <p:embed/>
                </p:oleObj>
              </mc:Choice>
              <mc:Fallback>
                <p:oleObj name="Уравнение" r:id="rId5" imgW="1651000" imgH="266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990345"/>
                        <a:ext cx="2971800" cy="480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466725" y="3430574"/>
            <a:ext cx="57054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</a:rPr>
              <a:t>Нужно оценить </a:t>
            </a:r>
            <a:r>
              <a:rPr lang="en-US" sz="2200" i="1" dirty="0" smtClean="0">
                <a:latin typeface="Times New Roman" panose="02020603050405020304" pitchFamily="18" charset="0"/>
              </a:rPr>
              <a:t>y</a:t>
            </a:r>
            <a:r>
              <a:rPr lang="en-US" sz="2200" i="1" baseline="-25000" dirty="0" smtClean="0">
                <a:latin typeface="Times New Roman" panose="02020603050405020304" pitchFamily="18" charset="0"/>
              </a:rPr>
              <a:t>n</a:t>
            </a:r>
            <a:r>
              <a:rPr lang="en-US" sz="2200" baseline="-25000" dirty="0" smtClean="0">
                <a:latin typeface="Times New Roman" panose="02020603050405020304" pitchFamily="18" charset="0"/>
              </a:rPr>
              <a:t>+1</a:t>
            </a:r>
            <a:r>
              <a:rPr lang="en-US" sz="2200" dirty="0" smtClean="0">
                <a:latin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</a:rPr>
              <a:t>по известным</a:t>
            </a:r>
            <a:endParaRPr lang="ru-RU" sz="2200" i="1" dirty="0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71116"/>
              </p:ext>
            </p:extLst>
          </p:nvPr>
        </p:nvGraphicFramePr>
        <p:xfrm>
          <a:off x="4713288" y="3362325"/>
          <a:ext cx="141763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Уравнение" r:id="rId7" imgW="787320" imgH="266400" progId="Equation.3">
                  <p:embed/>
                </p:oleObj>
              </mc:Choice>
              <mc:Fallback>
                <p:oleObj name="Уравнение" r:id="rId7" imgW="787320" imgH="266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88" y="3362325"/>
                        <a:ext cx="1417637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Прямоугольник 22"/>
          <p:cNvSpPr/>
          <p:nvPr/>
        </p:nvSpPr>
        <p:spPr>
          <a:xfrm>
            <a:off x="157655" y="4907925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Оценка труднодоступных для наблюдения показателей: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481013" y="5283626"/>
            <a:ext cx="85280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Выявление предпочтений потребителей и их реакции на стимулы.</a:t>
            </a:r>
          </a:p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Оценка денежных сбережений по доходу.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76555152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20" grpId="0"/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Типовые задачи эконометрики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13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5430" y="1167387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Оценка не подлежащих измерению показателей: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52438" y="1532221"/>
            <a:ext cx="85280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Ранжирование стран по качеству жизни  (материальный достаток,</a:t>
            </a:r>
          </a:p>
          <a:p>
            <a:r>
              <a:rPr lang="ru-RU" sz="2200" dirty="0">
                <a:latin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</a:rPr>
              <a:t>    экологическая ситуация, безопасность, уровень образования и </a:t>
            </a:r>
            <a:r>
              <a:rPr lang="ru-RU" sz="2200" dirty="0" err="1" smtClean="0">
                <a:latin typeface="Times New Roman" panose="02020603050405020304" pitchFamily="18" charset="0"/>
              </a:rPr>
              <a:t>ме</a:t>
            </a:r>
            <a:r>
              <a:rPr lang="ru-RU" sz="2200" dirty="0" smtClean="0">
                <a:latin typeface="Times New Roman" panose="02020603050405020304" pitchFamily="18" charset="0"/>
              </a:rPr>
              <a:t>-</a:t>
            </a:r>
          </a:p>
          <a:p>
            <a:r>
              <a:rPr lang="ru-RU" sz="2200" dirty="0">
                <a:latin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</a:rPr>
              <a:t>    </a:t>
            </a:r>
            <a:r>
              <a:rPr lang="ru-RU" sz="2200" dirty="0" err="1" smtClean="0">
                <a:latin typeface="Times New Roman" panose="02020603050405020304" pitchFamily="18" charset="0"/>
              </a:rPr>
              <a:t>дицины</a:t>
            </a:r>
            <a:r>
              <a:rPr lang="ru-RU" sz="2200" dirty="0" smtClean="0">
                <a:latin typeface="Times New Roman" panose="02020603050405020304" pitchFamily="18" charset="0"/>
              </a:rPr>
              <a:t>, качество институтов,… → совокупный индикатор).</a:t>
            </a:r>
          </a:p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Оценка эффективности менеджмента.</a:t>
            </a:r>
            <a:endParaRPr lang="ru-RU" sz="22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452438" y="3275055"/>
            <a:ext cx="86915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</a:rPr>
              <a:t>## </a:t>
            </a:r>
            <a:r>
              <a:rPr lang="ru-RU" sz="2200" dirty="0" smtClean="0">
                <a:latin typeface="Times New Roman" panose="02020603050405020304" pitchFamily="18" charset="0"/>
              </a:rPr>
              <a:t>Оптимальная фискальная и монетарная политика</a:t>
            </a:r>
            <a:r>
              <a:rPr lang="en-US" sz="2200" dirty="0" smtClean="0">
                <a:latin typeface="Times New Roman" panose="02020603050405020304" pitchFamily="18" charset="0"/>
              </a:rPr>
              <a:t> (</a:t>
            </a:r>
            <a:r>
              <a:rPr lang="ru-RU" sz="2200" dirty="0" smtClean="0">
                <a:latin typeface="Times New Roman" panose="02020603050405020304" pitchFamily="18" charset="0"/>
              </a:rPr>
              <a:t>налоговая ставка,</a:t>
            </a:r>
          </a:p>
          <a:p>
            <a:r>
              <a:rPr lang="ru-RU" sz="2200" dirty="0">
                <a:latin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</a:rPr>
              <a:t>    ключевая ставка ЦБ, объем интервенций на валютном рынке,…).</a:t>
            </a:r>
          </a:p>
          <a:p>
            <a:r>
              <a:rPr lang="en-US" sz="2200" dirty="0" smtClean="0">
                <a:latin typeface="Times New Roman" panose="02020603050405020304" pitchFamily="18" charset="0"/>
              </a:rPr>
              <a:t>##</a:t>
            </a:r>
            <a:r>
              <a:rPr lang="ru-RU" sz="2200" dirty="0" smtClean="0">
                <a:latin typeface="Times New Roman" panose="02020603050405020304" pitchFamily="18" charset="0"/>
              </a:rPr>
              <a:t> Поиск оптимального объема производства и ценовой политики, ко-</a:t>
            </a:r>
          </a:p>
          <a:p>
            <a:r>
              <a:rPr lang="ru-RU" sz="2200" dirty="0">
                <a:latin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</a:rPr>
              <a:t>    </a:t>
            </a:r>
            <a:r>
              <a:rPr lang="ru-RU" sz="2200" dirty="0" err="1" smtClean="0">
                <a:latin typeface="Times New Roman" panose="02020603050405020304" pitchFamily="18" charset="0"/>
              </a:rPr>
              <a:t>торые</a:t>
            </a:r>
            <a:r>
              <a:rPr lang="ru-RU" sz="2200" dirty="0" smtClean="0">
                <a:latin typeface="Times New Roman" panose="02020603050405020304" pitchFamily="18" charset="0"/>
              </a:rPr>
              <a:t> максимизируют прибыль.</a:t>
            </a:r>
            <a:endParaRPr lang="ru-RU" sz="22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57655" y="2923585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5. Оптимальное управление:</a:t>
            </a: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937849"/>
              </p:ext>
            </p:extLst>
          </p:nvPr>
        </p:nvGraphicFramePr>
        <p:xfrm>
          <a:off x="800099" y="4660734"/>
          <a:ext cx="8234363" cy="217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Диаграмма" r:id="rId3" imgW="5648160" imgH="1657370" progId="Excel.Chart.8">
                  <p:embed/>
                </p:oleObj>
              </mc:Choice>
              <mc:Fallback>
                <p:oleObj name="Диаграмма" r:id="rId3" imgW="5648160" imgH="1657370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099" y="4660734"/>
                        <a:ext cx="8234363" cy="21788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0457609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1" grpId="0"/>
      <p:bldP spid="16" grpId="0"/>
      <p:bldOleChart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Этапы эконометрического анализа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14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5430" y="1167387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Предварительный анализ исследуемой экономической системы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52438" y="1532221"/>
            <a:ext cx="85280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Определение основных целей исследования</a:t>
            </a:r>
            <a:r>
              <a:rPr lang="en-US" sz="2200" dirty="0">
                <a:latin typeface="Times New Roman" panose="02020603050405020304" pitchFamily="18" charset="0"/>
              </a:rPr>
              <a:t>.</a:t>
            </a:r>
            <a:endParaRPr lang="ru-RU" sz="2200" dirty="0" smtClean="0">
              <a:latin typeface="Times New Roman" panose="02020603050405020304" pitchFamily="18" charset="0"/>
            </a:endParaRP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Отбор переменных </a:t>
            </a:r>
            <a:r>
              <a:rPr lang="en-US" sz="2200" i="1" dirty="0" smtClean="0">
                <a:latin typeface="Times New Roman" panose="02020603050405020304" pitchFamily="18" charset="0"/>
              </a:rPr>
              <a:t>x</a:t>
            </a:r>
            <a:r>
              <a:rPr lang="en-US" sz="2200" baseline="30000" dirty="0" smtClean="0">
                <a:latin typeface="Times New Roman" panose="02020603050405020304" pitchFamily="18" charset="0"/>
              </a:rPr>
              <a:t>(1)</a:t>
            </a:r>
            <a:r>
              <a:rPr lang="en-US" sz="2200" dirty="0" smtClean="0">
                <a:latin typeface="Times New Roman" panose="02020603050405020304" pitchFamily="18" charset="0"/>
              </a:rPr>
              <a:t>,… </a:t>
            </a:r>
            <a:r>
              <a:rPr lang="en-US" sz="2200" i="1" dirty="0" smtClean="0">
                <a:latin typeface="Times New Roman" panose="02020603050405020304" pitchFamily="18" charset="0"/>
              </a:rPr>
              <a:t>x</a:t>
            </a:r>
            <a:r>
              <a:rPr lang="en-US" sz="2200" baseline="30000" dirty="0" smtClean="0">
                <a:latin typeface="Times New Roman" panose="02020603050405020304" pitchFamily="18" charset="0"/>
              </a:rPr>
              <a:t>(p)</a:t>
            </a:r>
            <a:r>
              <a:rPr lang="en-US" sz="2200" i="1" dirty="0" smtClean="0">
                <a:latin typeface="Times New Roman" panose="02020603050405020304" pitchFamily="18" charset="0"/>
              </a:rPr>
              <a:t>.</a:t>
            </a: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Формализация переменных, единицы измерения.</a:t>
            </a: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Определения форм, используемых для сбора информации.</a:t>
            </a:r>
            <a:endParaRPr lang="ru-RU" sz="2200" dirty="0">
              <a:latin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3016871"/>
            <a:ext cx="6921501" cy="252667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57655" y="5586987"/>
            <a:ext cx="889903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0" indent="-361950" algn="just" hangingPunct="0">
              <a:spcAft>
                <a:spcPts val="0"/>
              </a:spcAft>
              <a:buSzPts val="1200"/>
            </a:pPr>
            <a:r>
              <a:rPr lang="ru-RU" sz="2200" b="1" spc="-20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Составление плана сбора информации, определение баз данных, формирование репрезентативной выборки, сбор данных и ввод в компьютер.</a:t>
            </a:r>
          </a:p>
        </p:txBody>
      </p:sp>
    </p:spTree>
    <p:extLst>
      <p:ext uri="{BB962C8B-B14F-4D97-AF65-F5344CB8AC3E}">
        <p14:creationId xmlns:p14="http://schemas.microsoft.com/office/powerpoint/2010/main" val="896708494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Этапы эконометрического анализа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</a:t>
            </a:r>
            <a:r>
              <a:rPr lang="en-US" altLang="ru-RU" sz="7200" b="1" dirty="0" smtClean="0">
                <a:latin typeface="Times New Roman Cyr" pitchFamily="18" charset="0"/>
              </a:rPr>
              <a:t>5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5430" y="1167387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Первичная обработка данных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52438" y="1532221"/>
            <a:ext cx="86042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Отображение переменных, описанных текстом</a:t>
            </a:r>
            <a:br>
              <a:rPr lang="ru-RU" sz="2200" dirty="0" smtClean="0">
                <a:latin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</a:rPr>
              <a:t>(количественная шкала; шкала с </a:t>
            </a:r>
            <a:r>
              <a:rPr lang="en-US" sz="2200" i="1" dirty="0" smtClean="0">
                <a:latin typeface="Times New Roman" panose="02020603050405020304" pitchFamily="18" charset="0"/>
              </a:rPr>
              <a:t>n</a:t>
            </a:r>
            <a:r>
              <a:rPr lang="en-US" sz="2200" dirty="0" smtClean="0">
                <a:latin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</a:rPr>
              <a:t>градациями; категории)</a:t>
            </a:r>
            <a:r>
              <a:rPr lang="en-US" sz="2200" dirty="0" smtClean="0">
                <a:latin typeface="Times New Roman" panose="02020603050405020304" pitchFamily="18" charset="0"/>
              </a:rPr>
              <a:t>.</a:t>
            </a:r>
            <a:endParaRPr lang="ru-RU" sz="2200" dirty="0" smtClean="0">
              <a:latin typeface="Times New Roman" panose="02020603050405020304" pitchFamily="18" charset="0"/>
            </a:endParaRP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Унификация типов переменных</a:t>
            </a:r>
            <a:br>
              <a:rPr lang="ru-RU" sz="2200" dirty="0" smtClean="0">
                <a:latin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</a:rPr>
              <a:t>(количественные, порядковые, </a:t>
            </a:r>
            <a:r>
              <a:rPr lang="ru-RU" sz="2200" dirty="0" err="1" smtClean="0">
                <a:latin typeface="Times New Roman" panose="02020603050405020304" pitchFamily="18" charset="0"/>
              </a:rPr>
              <a:t>категоризованные</a:t>
            </a:r>
            <a:r>
              <a:rPr lang="ru-RU" sz="2200" dirty="0" smtClean="0">
                <a:latin typeface="Times New Roman" panose="02020603050405020304" pitchFamily="18" charset="0"/>
              </a:rPr>
              <a:t>)</a:t>
            </a:r>
            <a:r>
              <a:rPr lang="en-US" sz="2200" i="1" dirty="0" smtClean="0">
                <a:latin typeface="Times New Roman" panose="02020603050405020304" pitchFamily="18" charset="0"/>
              </a:rPr>
              <a:t>.</a:t>
            </a: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Статистическое описание популяций с указанием пределов варьирования переменных.</a:t>
            </a: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Обработка </a:t>
            </a:r>
            <a:r>
              <a:rPr lang="ru-RU" sz="2200" dirty="0" err="1" smtClean="0">
                <a:latin typeface="Times New Roman" panose="02020603050405020304" pitchFamily="18" charset="0"/>
              </a:rPr>
              <a:t>аутлаеров</a:t>
            </a:r>
            <a:r>
              <a:rPr lang="ru-RU" sz="2200" dirty="0" smtClean="0">
                <a:latin typeface="Times New Roman" panose="02020603050405020304" pitchFamily="18" charset="0"/>
              </a:rPr>
              <a:t> – резко выделяющихся наблюдений:</a:t>
            </a:r>
            <a:br>
              <a:rPr lang="ru-RU" sz="2200" dirty="0" smtClean="0">
                <a:latin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</a:rPr>
              <a:t>(исключение; меньший вес; преобразование данных:</a:t>
            </a:r>
            <a:r>
              <a:rPr lang="en-US" sz="2200" dirty="0" smtClean="0">
                <a:latin typeface="Times New Roman" panose="02020603050405020304" pitchFamily="18" charset="0"/>
              </a:rPr>
              <a:t/>
            </a:r>
            <a:br>
              <a:rPr lang="en-US" sz="2200" dirty="0" smtClean="0">
                <a:latin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</a:rPr>
            </a:br>
            <a:endParaRPr lang="ru-RU" sz="1800" dirty="0" smtClean="0">
              <a:latin typeface="Times New Roman" panose="02020603050405020304" pitchFamily="18" charset="0"/>
            </a:endParaRP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Восстановление пропущенных данных.</a:t>
            </a: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Проверка однородности порций данных</a:t>
            </a:r>
            <a:br>
              <a:rPr lang="ru-RU" sz="2200" dirty="0" smtClean="0">
                <a:latin typeface="Times New Roman" panose="02020603050405020304" pitchFamily="18" charset="0"/>
              </a:rPr>
            </a:br>
            <a:endParaRPr lang="ru-RU" sz="2200" dirty="0" smtClean="0">
              <a:latin typeface="Times New Roman" panose="02020603050405020304" pitchFamily="18" charset="0"/>
            </a:endParaRP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Проверка статистической независимости переменных.</a:t>
            </a:r>
            <a:endParaRPr lang="ru-RU" sz="2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501979"/>
              </p:ext>
            </p:extLst>
          </p:nvPr>
        </p:nvGraphicFramePr>
        <p:xfrm>
          <a:off x="860425" y="4192488"/>
          <a:ext cx="45672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Уравнение" r:id="rId3" imgW="2539800" imgH="393480" progId="Equation.3">
                  <p:embed/>
                </p:oleObj>
              </mc:Choice>
              <mc:Fallback>
                <p:oleObj name="Уравнение" r:id="rId3" imgW="2539800" imgH="39348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4192488"/>
                        <a:ext cx="4567238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98077"/>
              </p:ext>
            </p:extLst>
          </p:nvPr>
        </p:nvGraphicFramePr>
        <p:xfrm>
          <a:off x="860425" y="5451475"/>
          <a:ext cx="33337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Уравнение" r:id="rId5" imgW="1854000" imgH="228600" progId="Equation.3">
                  <p:embed/>
                </p:oleObj>
              </mc:Choice>
              <mc:Fallback>
                <p:oleObj name="Уравнение" r:id="rId5" imgW="1854000" imgH="228600" progId="Equation.3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5451475"/>
                        <a:ext cx="3333750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542934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Этапы эконометрического анализа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16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5430" y="1167387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4. Предварительный экспериментальный анализ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52438" y="1532221"/>
            <a:ext cx="85820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Выборочное среднее, дисперсия, асимметрия, эксцесс</a:t>
            </a:r>
            <a:r>
              <a:rPr lang="en-US" sz="2200" dirty="0" smtClean="0">
                <a:latin typeface="Times New Roman" panose="02020603050405020304" pitchFamily="18" charset="0"/>
              </a:rPr>
              <a:t>.</a:t>
            </a:r>
            <a:endParaRPr lang="ru-RU" sz="2200" dirty="0" smtClean="0">
              <a:latin typeface="Times New Roman" panose="02020603050405020304" pitchFamily="18" charset="0"/>
            </a:endParaRP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Выборочная корреляционная матрица.</a:t>
            </a:r>
          </a:p>
          <a:p>
            <a:pPr marL="361950" indent="-361950" algn="just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Учет априорной информации об экономической сущности связи: монотонная или имеет экстремум, стремление к асимптотам, ад-</a:t>
            </a:r>
            <a:r>
              <a:rPr lang="ru-RU" sz="2200" dirty="0" err="1" smtClean="0">
                <a:latin typeface="Times New Roman" panose="02020603050405020304" pitchFamily="18" charset="0"/>
              </a:rPr>
              <a:t>дитивное</a:t>
            </a:r>
            <a:r>
              <a:rPr lang="ru-RU" sz="2200" dirty="0" smtClean="0">
                <a:latin typeface="Times New Roman" panose="02020603050405020304" pitchFamily="18" charset="0"/>
              </a:rPr>
              <a:t> или мультипликативное воздействие, прохождение </a:t>
            </a:r>
            <a:r>
              <a:rPr lang="ru-RU" sz="2200" dirty="0" err="1" smtClean="0">
                <a:latin typeface="Times New Roman" panose="02020603050405020304" pitchFamily="18" charset="0"/>
              </a:rPr>
              <a:t>гра-фика</a:t>
            </a:r>
            <a:r>
              <a:rPr lang="ru-RU" sz="2200" dirty="0" smtClean="0">
                <a:latin typeface="Times New Roman" panose="02020603050405020304" pitchFamily="18" charset="0"/>
              </a:rPr>
              <a:t> через определенные точки пространства.</a:t>
            </a: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Построение корреляционных полей – парных зависимостей </a:t>
            </a:r>
            <a:r>
              <a:rPr lang="en-US" sz="2200" i="1" dirty="0" smtClean="0">
                <a:latin typeface="Times New Roman" panose="02020603050405020304" pitchFamily="18" charset="0"/>
              </a:rPr>
              <a:t>x</a:t>
            </a:r>
            <a:r>
              <a:rPr lang="en-US" sz="2200" baseline="30000" dirty="0" smtClean="0">
                <a:latin typeface="Times New Roman" panose="02020603050405020304" pitchFamily="18" charset="0"/>
              </a:rPr>
              <a:t>(</a:t>
            </a:r>
            <a:r>
              <a:rPr lang="en-US" sz="2200" i="1" baseline="30000" dirty="0" smtClean="0">
                <a:latin typeface="Times New Roman" panose="02020603050405020304" pitchFamily="18" charset="0"/>
              </a:rPr>
              <a:t>k</a:t>
            </a:r>
            <a:r>
              <a:rPr lang="en-US" sz="2200" baseline="30000" dirty="0" smtClean="0">
                <a:latin typeface="Times New Roman" panose="02020603050405020304" pitchFamily="18" charset="0"/>
              </a:rPr>
              <a:t>)</a:t>
            </a:r>
            <a:r>
              <a:rPr lang="en-US" sz="2200" dirty="0" smtClean="0">
                <a:latin typeface="Times New Roman" panose="02020603050405020304" pitchFamily="18" charset="0"/>
              </a:rPr>
              <a:t>(</a:t>
            </a:r>
            <a:r>
              <a:rPr lang="en-US" sz="2200" i="1" dirty="0" smtClean="0">
                <a:latin typeface="Times New Roman" panose="02020603050405020304" pitchFamily="18" charset="0"/>
              </a:rPr>
              <a:t>x</a:t>
            </a:r>
            <a:r>
              <a:rPr lang="en-US" sz="2200" baseline="30000" dirty="0" smtClean="0">
                <a:latin typeface="Times New Roman" panose="02020603050405020304" pitchFamily="18" charset="0"/>
              </a:rPr>
              <a:t>(</a:t>
            </a:r>
            <a:r>
              <a:rPr lang="en-US" sz="2200" i="1" baseline="30000" dirty="0" smtClean="0">
                <a:latin typeface="Times New Roman" panose="02020603050405020304" pitchFamily="18" charset="0"/>
              </a:rPr>
              <a:t>j</a:t>
            </a:r>
            <a:r>
              <a:rPr lang="en-US" sz="2200" baseline="30000" dirty="0" smtClean="0">
                <a:latin typeface="Times New Roman" panose="02020603050405020304" pitchFamily="18" charset="0"/>
              </a:rPr>
              <a:t>)</a:t>
            </a:r>
            <a:r>
              <a:rPr lang="en-US" sz="2200" dirty="0" smtClean="0">
                <a:latin typeface="Times New Roman" panose="02020603050405020304" pitchFamily="18" charset="0"/>
              </a:rPr>
              <a:t>) </a:t>
            </a:r>
            <a:r>
              <a:rPr lang="ru-RU" sz="2200" dirty="0" smtClean="0">
                <a:latin typeface="Times New Roman" panose="02020603050405020304" pitchFamily="18" charset="0"/>
              </a:rPr>
              <a:t>в количестве </a:t>
            </a:r>
            <a:r>
              <a:rPr lang="en-US" sz="2200" dirty="0" smtClean="0">
                <a:latin typeface="Times New Roman" panose="02020603050405020304" pitchFamily="18" charset="0"/>
              </a:rPr>
              <a:t>(</a:t>
            </a:r>
            <a:r>
              <a:rPr lang="en-US" sz="2200" i="1" dirty="0" smtClean="0">
                <a:latin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</a:rPr>
              <a:t>+1)</a:t>
            </a:r>
            <a:r>
              <a:rPr lang="en-US" sz="22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sz="2200" i="1" dirty="0" smtClean="0">
                <a:latin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</a:rPr>
              <a:t>/2.</a:t>
            </a:r>
            <a:endParaRPr lang="en-US" sz="2200" dirty="0">
              <a:latin typeface="Times New Roman" panose="02020603050405020304" pitchFamily="18" charset="0"/>
            </a:endParaRP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Визуальное прослеживание каждого поля: линейное </a:t>
            </a:r>
            <a:r>
              <a:rPr lang="en-US" sz="2200" dirty="0" smtClean="0">
                <a:latin typeface="Times New Roman" panose="02020603050405020304" pitchFamily="18" charset="0"/>
              </a:rPr>
              <a:t>/ </a:t>
            </a:r>
            <a:r>
              <a:rPr lang="ru-RU" sz="2200" dirty="0" smtClean="0">
                <a:latin typeface="Times New Roman" panose="02020603050405020304" pitchFamily="18" charset="0"/>
              </a:rPr>
              <a:t>нелинейное монотонное </a:t>
            </a:r>
            <a:r>
              <a:rPr lang="en-US" sz="2200" dirty="0" smtClean="0">
                <a:latin typeface="Times New Roman" panose="02020603050405020304" pitchFamily="18" charset="0"/>
              </a:rPr>
              <a:t>/ </a:t>
            </a:r>
            <a:r>
              <a:rPr lang="ru-RU" sz="2200" dirty="0" smtClean="0">
                <a:latin typeface="Times New Roman" panose="02020603050405020304" pitchFamily="18" charset="0"/>
              </a:rPr>
              <a:t>с одним или несколькими экстремумами.</a:t>
            </a:r>
          </a:p>
          <a:p>
            <a:pPr marL="361950" indent="-361950">
              <a:buAutoNum type="arabicParenR"/>
            </a:pPr>
            <a:r>
              <a:rPr lang="ru-RU" sz="2200" dirty="0" smtClean="0">
                <a:latin typeface="Times New Roman" panose="02020603050405020304" pitchFamily="18" charset="0"/>
              </a:rPr>
              <a:t>Изучение условных средних (диапазон переменной по оси абсцисс разбивается на интервалы группировки).</a:t>
            </a:r>
            <a:endParaRPr lang="ru-RU" sz="2200" dirty="0">
              <a:latin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2563" y="5621152"/>
            <a:ext cx="87979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0" indent="-266700" algn="just" hangingPunct="0">
              <a:spcAft>
                <a:spcPts val="0"/>
              </a:spcAft>
              <a:buSzPts val="1200"/>
            </a:pPr>
            <a:r>
              <a:rPr lang="ru-RU" sz="2200" b="1" spc="-20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Составление детального плана анализа с определением методов и критерия качества, вычислительная реализация.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54480" y="6314393"/>
            <a:ext cx="66754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spc="-20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6. Интерпретация результатов и подведение итогов.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674169333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0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Корреляционный анализ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количественных переменных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17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35430" y="1532221"/>
            <a:ext cx="889903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0" indent="-358775" hangingPunct="0">
              <a:buAutoNum type="arabicPeriod"/>
            </a:pPr>
            <a:r>
              <a:rPr lang="ru-RU" sz="2200" b="1" dirty="0" smtClean="0">
                <a:solidFill>
                  <a:srgbClr val="00FFFF"/>
                </a:solidFill>
              </a:rPr>
              <a:t>Выбрать </a:t>
            </a:r>
            <a:r>
              <a:rPr lang="ru-RU" sz="2200" b="1" dirty="0">
                <a:solidFill>
                  <a:srgbClr val="00FFFF"/>
                </a:solidFill>
              </a:rPr>
              <a:t>подходящий измеритель</a:t>
            </a:r>
            <a:r>
              <a:rPr lang="ru-RU" sz="2200" dirty="0"/>
              <a:t> статистической связи (</a:t>
            </a:r>
            <a:r>
              <a:rPr lang="ru-RU" sz="2200" dirty="0" err="1" smtClean="0"/>
              <a:t>коэффици-ент</a:t>
            </a:r>
            <a:r>
              <a:rPr lang="ru-RU" sz="2200" dirty="0" smtClean="0"/>
              <a:t> </a:t>
            </a:r>
            <a:r>
              <a:rPr lang="ru-RU" sz="2200" dirty="0"/>
              <a:t>корреляции, корреляционное отношение и т. д</a:t>
            </a:r>
            <a:r>
              <a:rPr lang="ru-RU" sz="2200" dirty="0" smtClean="0"/>
              <a:t>.).</a:t>
            </a:r>
          </a:p>
          <a:p>
            <a:pPr marL="358775" lvl="0" indent="-358775" hangingPunct="0">
              <a:buAutoNum type="arabicPeriod"/>
            </a:pPr>
            <a:r>
              <a:rPr lang="ru-RU" sz="2200" b="1" dirty="0" smtClean="0">
                <a:solidFill>
                  <a:srgbClr val="00FFFF"/>
                </a:solidFill>
              </a:rPr>
              <a:t>Оценить </a:t>
            </a:r>
            <a:r>
              <a:rPr lang="ru-RU" sz="2200" dirty="0"/>
              <a:t>(с помощью точечной и интервальной оценок) его числовое значение по выборочным </a:t>
            </a:r>
            <a:r>
              <a:rPr lang="ru-RU" sz="2200" dirty="0" smtClean="0"/>
              <a:t>данным.</a:t>
            </a:r>
          </a:p>
          <a:p>
            <a:pPr marL="358775" lvl="0" indent="-358775" hangingPunct="0">
              <a:buAutoNum type="arabicPeriod"/>
            </a:pPr>
            <a:r>
              <a:rPr lang="ru-RU" sz="2200" b="1" dirty="0" smtClean="0">
                <a:solidFill>
                  <a:srgbClr val="00FFFF"/>
                </a:solidFill>
              </a:rPr>
              <a:t>Проверить </a:t>
            </a:r>
            <a:r>
              <a:rPr lang="ru-RU" sz="2200" b="1" dirty="0">
                <a:solidFill>
                  <a:srgbClr val="00FFFF"/>
                </a:solidFill>
              </a:rPr>
              <a:t>гипотезу </a:t>
            </a:r>
            <a:r>
              <a:rPr lang="ru-RU" sz="2200" dirty="0"/>
              <a:t>о том, что полученное числовое значение </a:t>
            </a:r>
            <a:r>
              <a:rPr lang="ru-RU" sz="2200" dirty="0" err="1" smtClean="0"/>
              <a:t>дейс-твительно</a:t>
            </a:r>
            <a:r>
              <a:rPr lang="ru-RU" sz="2200" dirty="0" smtClean="0"/>
              <a:t> </a:t>
            </a:r>
            <a:r>
              <a:rPr lang="ru-RU" sz="2200" dirty="0"/>
              <a:t>свидетельствует о наличии статистической связи (</a:t>
            </a:r>
            <a:r>
              <a:rPr lang="ru-RU" sz="2200" dirty="0" err="1" smtClean="0"/>
              <a:t>корреля-ционная</a:t>
            </a:r>
            <a:r>
              <a:rPr lang="ru-RU" sz="2200" dirty="0" smtClean="0"/>
              <a:t> </a:t>
            </a:r>
            <a:r>
              <a:rPr lang="ru-RU" sz="2200" dirty="0"/>
              <a:t>характеристика значимо отлична от нуля).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82563" y="3993682"/>
            <a:ext cx="8851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ru-RU" sz="2200" b="1" dirty="0" smtClean="0">
                <a:solidFill>
                  <a:srgbClr val="00FFFF"/>
                </a:solidFill>
              </a:rPr>
              <a:t>Рассматриваемая зависимость:</a:t>
            </a:r>
            <a:r>
              <a:rPr lang="en-US" sz="2200" b="1" dirty="0" smtClean="0">
                <a:solidFill>
                  <a:srgbClr val="00FFFF"/>
                </a:solidFill>
              </a:rPr>
              <a:t>  </a:t>
            </a:r>
            <a:r>
              <a:rPr lang="en-US" sz="2200" b="1" i="1" dirty="0" smtClean="0">
                <a:solidFill>
                  <a:srgbClr val="00FFFF"/>
                </a:solidFill>
              </a:rPr>
              <a:t>y</a:t>
            </a:r>
            <a:r>
              <a:rPr lang="en-US" sz="2200" b="1" dirty="0" smtClean="0">
                <a:solidFill>
                  <a:srgbClr val="00FFFF"/>
                </a:solidFill>
              </a:rPr>
              <a:t>(</a:t>
            </a:r>
            <a:r>
              <a:rPr lang="en-US" sz="2200" b="1" i="1" dirty="0" smtClean="0">
                <a:solidFill>
                  <a:srgbClr val="00FFFF"/>
                </a:solidFill>
              </a:rPr>
              <a:t>X</a:t>
            </a:r>
            <a:r>
              <a:rPr lang="en-US" sz="2200" b="1" dirty="0" smtClean="0">
                <a:solidFill>
                  <a:srgbClr val="00FFFF"/>
                </a:solidFill>
              </a:rPr>
              <a:t>) = </a:t>
            </a:r>
            <a:r>
              <a:rPr lang="en-US" sz="2200" b="1" i="1" dirty="0" smtClean="0">
                <a:solidFill>
                  <a:srgbClr val="00FFFF"/>
                </a:solidFill>
              </a:rPr>
              <a:t>f </a:t>
            </a:r>
            <a:r>
              <a:rPr lang="en-US" sz="2200" b="1" dirty="0" smtClean="0">
                <a:solidFill>
                  <a:srgbClr val="00FFFF"/>
                </a:solidFill>
              </a:rPr>
              <a:t>(</a:t>
            </a:r>
            <a:r>
              <a:rPr lang="en-US" sz="2200" b="1" i="1" dirty="0" smtClean="0">
                <a:solidFill>
                  <a:srgbClr val="00FFFF"/>
                </a:solidFill>
              </a:rPr>
              <a:t>X</a:t>
            </a:r>
            <a:r>
              <a:rPr lang="en-US" sz="2200" b="1" dirty="0" smtClean="0">
                <a:solidFill>
                  <a:srgbClr val="00FFFF"/>
                </a:solidFill>
              </a:rPr>
              <a:t>) + </a:t>
            </a:r>
            <a:r>
              <a:rPr lang="en-US" sz="2200" b="1" i="1" dirty="0" smtClean="0">
                <a:solidFill>
                  <a:srgbClr val="00FFFF"/>
                </a:solidFill>
                <a:sym typeface="Symbol" panose="05050102010706020507" pitchFamily="18" charset="2"/>
              </a:rPr>
              <a:t> </a:t>
            </a:r>
            <a:r>
              <a:rPr lang="en-US" sz="2200" b="1" dirty="0" smtClean="0">
                <a:solidFill>
                  <a:srgbClr val="00FFFF"/>
                </a:solidFill>
                <a:sym typeface="Symbol" panose="05050102010706020507" pitchFamily="18" charset="2"/>
              </a:rPr>
              <a:t>(</a:t>
            </a:r>
            <a:r>
              <a:rPr lang="en-US" sz="2200" b="1" i="1" dirty="0" smtClean="0">
                <a:solidFill>
                  <a:srgbClr val="00FFFF"/>
                </a:solidFill>
                <a:sym typeface="Symbol" panose="05050102010706020507" pitchFamily="18" charset="2"/>
              </a:rPr>
              <a:t>X</a:t>
            </a:r>
            <a:r>
              <a:rPr lang="en-US" sz="2200" b="1" dirty="0" smtClean="0">
                <a:solidFill>
                  <a:srgbClr val="00FFFF"/>
                </a:solidFill>
                <a:sym typeface="Symbol" panose="05050102010706020507" pitchFamily="18" charset="2"/>
              </a:rPr>
              <a:t>)</a:t>
            </a:r>
          </a:p>
          <a:p>
            <a:pPr lvl="0" hangingPunct="0"/>
            <a:r>
              <a:rPr lang="en-US" sz="2200" dirty="0" smtClean="0"/>
              <a:t> </a:t>
            </a:r>
            <a:r>
              <a:rPr lang="ru-RU" sz="2200" dirty="0" smtClean="0"/>
              <a:t>                             –</a:t>
            </a:r>
            <a:r>
              <a:rPr lang="en-US" sz="2200" dirty="0" smtClean="0"/>
              <a:t> </a:t>
            </a:r>
            <a:r>
              <a:rPr lang="ru-RU" sz="2200" dirty="0" smtClean="0"/>
              <a:t>объясняющие переменные,  </a:t>
            </a:r>
            <a:r>
              <a:rPr lang="en-US" sz="2200" i="1" dirty="0" smtClean="0"/>
              <a:t>y</a:t>
            </a:r>
            <a:r>
              <a:rPr lang="ru-RU" sz="2200" dirty="0" smtClean="0"/>
              <a:t> – результирующая.</a:t>
            </a:r>
          </a:p>
          <a:p>
            <a:pPr lvl="0" hangingPunct="0"/>
            <a:r>
              <a:rPr lang="en-US" sz="2200" i="1" dirty="0" err="1" smtClean="0"/>
              <a:t>Dy</a:t>
            </a:r>
            <a:r>
              <a:rPr lang="en-US" sz="2200" dirty="0" smtClean="0"/>
              <a:t> = </a:t>
            </a:r>
            <a:r>
              <a:rPr lang="en-US" sz="2200" i="1" dirty="0" err="1" smtClean="0"/>
              <a:t>Df</a:t>
            </a:r>
            <a:r>
              <a:rPr lang="en-US" sz="2200" dirty="0" smtClean="0"/>
              <a:t> + </a:t>
            </a:r>
            <a:r>
              <a:rPr lang="en-US" sz="2200" i="1" dirty="0" smtClean="0"/>
              <a:t>D</a:t>
            </a:r>
            <a:r>
              <a:rPr lang="en-US" sz="2200" i="1" dirty="0" smtClean="0">
                <a:sym typeface="Symbol" panose="05050102010706020507" pitchFamily="18" charset="2"/>
              </a:rPr>
              <a:t></a:t>
            </a:r>
            <a:r>
              <a:rPr lang="en-US" sz="2200" dirty="0" smtClean="0">
                <a:sym typeface="Symbol" panose="05050102010706020507" pitchFamily="18" charset="2"/>
              </a:rPr>
              <a:t> – </a:t>
            </a:r>
            <a:r>
              <a:rPr lang="ru-RU" sz="2200" dirty="0" smtClean="0">
                <a:sym typeface="Symbol" panose="05050102010706020507" pitchFamily="18" charset="2"/>
              </a:rPr>
              <a:t>связь безусловных характеристик.</a:t>
            </a:r>
            <a:endParaRPr lang="ru-RU" sz="2200" dirty="0" smtClean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063934"/>
              </p:ext>
            </p:extLst>
          </p:nvPr>
        </p:nvGraphicFramePr>
        <p:xfrm>
          <a:off x="254279" y="4254246"/>
          <a:ext cx="2103120" cy="59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Уравнение" r:id="rId3" imgW="1168400" imgH="330200" progId="Equation.3">
                  <p:embed/>
                </p:oleObj>
              </mc:Choice>
              <mc:Fallback>
                <p:oleObj name="Уравнение" r:id="rId3" imgW="1168400" imgH="330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79" y="4254246"/>
                        <a:ext cx="2103120" cy="594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182563" y="5150888"/>
            <a:ext cx="88519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ru-RU" sz="2200" b="1" dirty="0" smtClean="0">
                <a:solidFill>
                  <a:srgbClr val="00FFFF"/>
                </a:solidFill>
              </a:rPr>
              <a:t>Теснота связи максимальна,</a:t>
            </a:r>
            <a:r>
              <a:rPr lang="ru-RU" sz="2200" dirty="0" smtClean="0"/>
              <a:t> если по заданному </a:t>
            </a:r>
            <a:r>
              <a:rPr lang="en-US" sz="2200" i="1" dirty="0" smtClean="0"/>
              <a:t>X</a:t>
            </a:r>
            <a:r>
              <a:rPr lang="ru-RU" sz="2200" dirty="0" smtClean="0"/>
              <a:t> можно восстановить </a:t>
            </a:r>
            <a:r>
              <a:rPr lang="en-US" sz="2200" i="1" dirty="0" smtClean="0"/>
              <a:t>y</a:t>
            </a:r>
            <a:r>
              <a:rPr lang="en-US" sz="2200" dirty="0" smtClean="0"/>
              <a:t> </a:t>
            </a:r>
            <a:r>
              <a:rPr lang="ru-RU" sz="2200" dirty="0" smtClean="0"/>
              <a:t>без всякой ошибки:  </a:t>
            </a:r>
            <a:r>
              <a:rPr lang="ru-RU" sz="2200" i="1" dirty="0" smtClean="0">
                <a:sym typeface="Symbol" panose="05050102010706020507" pitchFamily="18" charset="2"/>
              </a:rPr>
              <a:t></a:t>
            </a:r>
            <a:r>
              <a:rPr lang="en-US" sz="2200" i="1" dirty="0" smtClean="0">
                <a:sym typeface="Symbol" panose="05050102010706020507" pitchFamily="18" charset="2"/>
              </a:rPr>
              <a:t> </a:t>
            </a:r>
            <a:r>
              <a:rPr lang="ru-RU" sz="2200" dirty="0" smtClean="0">
                <a:sym typeface="Symbol" panose="05050102010706020507" pitchFamily="18" charset="2"/>
              </a:rPr>
              <a:t>(</a:t>
            </a:r>
            <a:r>
              <a:rPr lang="en-US" sz="2200" i="1" dirty="0" smtClean="0">
                <a:sym typeface="Symbol" panose="05050102010706020507" pitchFamily="18" charset="2"/>
              </a:rPr>
              <a:t>X</a:t>
            </a:r>
            <a:r>
              <a:rPr lang="en-US" sz="2200" dirty="0" smtClean="0">
                <a:sym typeface="Symbol" panose="05050102010706020507" pitchFamily="18" charset="2"/>
              </a:rPr>
              <a:t>)  0,  </a:t>
            </a:r>
            <a:r>
              <a:rPr lang="en-US" sz="2200" i="1" dirty="0" smtClean="0">
                <a:sym typeface="Symbol" panose="05050102010706020507" pitchFamily="18" charset="2"/>
              </a:rPr>
              <a:t>D</a:t>
            </a:r>
            <a:r>
              <a:rPr lang="ru-RU" sz="2200" i="1" dirty="0" smtClean="0">
                <a:sym typeface="Symbol" panose="05050102010706020507" pitchFamily="18" charset="2"/>
              </a:rPr>
              <a:t></a:t>
            </a:r>
            <a:r>
              <a:rPr lang="en-US" sz="2200" dirty="0" smtClean="0">
                <a:sym typeface="Symbol" panose="05050102010706020507" pitchFamily="18" charset="2"/>
              </a:rPr>
              <a:t> = 0,  </a:t>
            </a:r>
            <a:r>
              <a:rPr lang="en-US" sz="2200" i="1" dirty="0" err="1" smtClean="0">
                <a:sym typeface="Symbol" panose="05050102010706020507" pitchFamily="18" charset="2"/>
              </a:rPr>
              <a:t>Dy</a:t>
            </a:r>
            <a:r>
              <a:rPr lang="en-US" sz="2200" dirty="0" smtClean="0">
                <a:sym typeface="Symbol" panose="05050102010706020507" pitchFamily="18" charset="2"/>
              </a:rPr>
              <a:t> = </a:t>
            </a:r>
            <a:r>
              <a:rPr lang="en-US" sz="2200" i="1" dirty="0" err="1" smtClean="0">
                <a:sym typeface="Symbol" panose="05050102010706020507" pitchFamily="18" charset="2"/>
              </a:rPr>
              <a:t>Df</a:t>
            </a:r>
            <a:r>
              <a:rPr lang="en-US" sz="2200" dirty="0" smtClean="0">
                <a:sym typeface="Symbol" panose="05050102010706020507" pitchFamily="18" charset="2"/>
              </a:rPr>
              <a:t>.</a:t>
            </a:r>
          </a:p>
          <a:p>
            <a:pPr lvl="0" hangingPunct="0"/>
            <a:r>
              <a:rPr lang="ru-RU" sz="2200" b="1" dirty="0" smtClean="0">
                <a:solidFill>
                  <a:srgbClr val="00FFFF"/>
                </a:solidFill>
                <a:sym typeface="Symbol" panose="05050102010706020507" pitchFamily="18" charset="2"/>
              </a:rPr>
              <a:t>Теснота связи минимальна,</a:t>
            </a:r>
            <a:r>
              <a:rPr lang="ru-RU" sz="2200" dirty="0" smtClean="0">
                <a:sym typeface="Symbol" panose="05050102010706020507" pitchFamily="18" charset="2"/>
              </a:rPr>
              <a:t> </a:t>
            </a:r>
            <a:r>
              <a:rPr lang="en-US" sz="2200" dirty="0" smtClean="0">
                <a:sym typeface="Symbol" panose="05050102010706020507" pitchFamily="18" charset="2"/>
              </a:rPr>
              <a:t> </a:t>
            </a:r>
            <a:r>
              <a:rPr lang="ru-RU" sz="2200" dirty="0" smtClean="0">
                <a:sym typeface="Symbol" panose="05050102010706020507" pitchFamily="18" charset="2"/>
              </a:rPr>
              <a:t>если значения </a:t>
            </a:r>
            <a:r>
              <a:rPr lang="en-US" sz="2200" i="1" dirty="0" smtClean="0">
                <a:sym typeface="Symbol" panose="05050102010706020507" pitchFamily="18" charset="2"/>
              </a:rPr>
              <a:t>X</a:t>
            </a:r>
            <a:r>
              <a:rPr lang="ru-RU" sz="2200" dirty="0" smtClean="0">
                <a:sym typeface="Symbol" panose="05050102010706020507" pitchFamily="18" charset="2"/>
              </a:rPr>
              <a:t> не несут никакой </a:t>
            </a:r>
            <a:r>
              <a:rPr lang="ru-RU" sz="2200" dirty="0" err="1" smtClean="0">
                <a:sym typeface="Symbol" panose="05050102010706020507" pitchFamily="18" charset="2"/>
              </a:rPr>
              <a:t>инфор</a:t>
            </a:r>
            <a:r>
              <a:rPr lang="en-US" sz="2200" dirty="0" smtClean="0">
                <a:sym typeface="Symbol" panose="05050102010706020507" pitchFamily="18" charset="2"/>
              </a:rPr>
              <a:t>-</a:t>
            </a:r>
            <a:r>
              <a:rPr lang="ru-RU" sz="2200" dirty="0" err="1" smtClean="0">
                <a:sym typeface="Symbol" panose="05050102010706020507" pitchFamily="18" charset="2"/>
              </a:rPr>
              <a:t>мации</a:t>
            </a:r>
            <a:r>
              <a:rPr lang="ru-RU" sz="2200" dirty="0" smtClean="0">
                <a:sym typeface="Symbol" panose="05050102010706020507" pitchFamily="18" charset="2"/>
              </a:rPr>
              <a:t> об </a:t>
            </a:r>
            <a:r>
              <a:rPr lang="en-US" sz="2200" i="1" dirty="0" smtClean="0">
                <a:sym typeface="Symbol" panose="05050102010706020507" pitchFamily="18" charset="2"/>
              </a:rPr>
              <a:t>y</a:t>
            </a:r>
            <a:r>
              <a:rPr lang="en-US" sz="2200" dirty="0" smtClean="0">
                <a:sym typeface="Symbol" panose="05050102010706020507" pitchFamily="18" charset="2"/>
              </a:rPr>
              <a:t>:  </a:t>
            </a:r>
            <a:r>
              <a:rPr lang="en-US" sz="2200" i="1" dirty="0" smtClean="0">
                <a:sym typeface="Symbol" panose="05050102010706020507" pitchFamily="18" charset="2"/>
              </a:rPr>
              <a:t>f </a:t>
            </a:r>
            <a:r>
              <a:rPr lang="en-US" sz="2200" dirty="0" smtClean="0">
                <a:sym typeface="Symbol" panose="05050102010706020507" pitchFamily="18" charset="2"/>
              </a:rPr>
              <a:t>(</a:t>
            </a:r>
            <a:r>
              <a:rPr lang="en-US" sz="2200" i="1" dirty="0" smtClean="0">
                <a:sym typeface="Symbol" panose="05050102010706020507" pitchFamily="18" charset="2"/>
              </a:rPr>
              <a:t>X</a:t>
            </a:r>
            <a:r>
              <a:rPr lang="en-US" sz="2200" dirty="0" smtClean="0">
                <a:sym typeface="Symbol" panose="05050102010706020507" pitchFamily="18" charset="2"/>
              </a:rPr>
              <a:t>)  </a:t>
            </a:r>
            <a:r>
              <a:rPr lang="en-US" sz="2200" dirty="0" err="1" smtClean="0">
                <a:sym typeface="Symbol" panose="05050102010706020507" pitchFamily="18" charset="2"/>
              </a:rPr>
              <a:t>const</a:t>
            </a:r>
            <a:r>
              <a:rPr lang="en-US" sz="2200" dirty="0" smtClean="0">
                <a:sym typeface="Symbol" panose="05050102010706020507" pitchFamily="18" charset="2"/>
              </a:rPr>
              <a:t>,  </a:t>
            </a:r>
            <a:r>
              <a:rPr lang="en-US" sz="2200" i="1" dirty="0" err="1" smtClean="0">
                <a:sym typeface="Symbol" panose="05050102010706020507" pitchFamily="18" charset="2"/>
              </a:rPr>
              <a:t>Df</a:t>
            </a:r>
            <a:r>
              <a:rPr lang="en-US" sz="2200" dirty="0" smtClean="0">
                <a:sym typeface="Symbol" panose="05050102010706020507" pitchFamily="18" charset="2"/>
              </a:rPr>
              <a:t> = 0,  </a:t>
            </a:r>
            <a:r>
              <a:rPr lang="en-US" sz="2200" i="1" dirty="0" err="1" smtClean="0">
                <a:sym typeface="Symbol" panose="05050102010706020507" pitchFamily="18" charset="2"/>
              </a:rPr>
              <a:t>Dy</a:t>
            </a:r>
            <a:r>
              <a:rPr lang="en-US" sz="2200" dirty="0" smtClean="0">
                <a:sym typeface="Symbol" panose="05050102010706020507" pitchFamily="18" charset="2"/>
              </a:rPr>
              <a:t> = </a:t>
            </a:r>
            <a:r>
              <a:rPr lang="en-US" sz="2200" i="1" dirty="0" smtClean="0">
                <a:sym typeface="Symbol" panose="05050102010706020507" pitchFamily="18" charset="2"/>
              </a:rPr>
              <a:t>D</a:t>
            </a:r>
            <a:r>
              <a:rPr lang="ru-RU" sz="2200" i="1" dirty="0" smtClean="0">
                <a:sym typeface="Symbol" panose="05050102010706020507" pitchFamily="18" charset="2"/>
              </a:rPr>
              <a:t> </a:t>
            </a:r>
            <a:r>
              <a:rPr lang="en-US" sz="2200" dirty="0" smtClean="0">
                <a:sym typeface="Symbol" panose="05050102010706020507" pitchFamily="18" charset="2"/>
              </a:rPr>
              <a:t>.</a:t>
            </a:r>
            <a:endParaRPr 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681340938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Коэффициент детерминации –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наиболее общий показатель связи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</a:t>
            </a:r>
            <a:r>
              <a:rPr lang="en-US" altLang="ru-RU" sz="7200" b="1" dirty="0" smtClean="0">
                <a:latin typeface="Times New Roman Cyr" pitchFamily="18" charset="0"/>
              </a:rPr>
              <a:t>8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35430" y="1532221"/>
            <a:ext cx="88990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ru-RU" sz="2200" b="1" dirty="0" smtClean="0">
                <a:solidFill>
                  <a:srgbClr val="00FFFF"/>
                </a:solidFill>
              </a:rPr>
              <a:t>Коэффициент детерминации</a:t>
            </a:r>
            <a:r>
              <a:rPr lang="ru-RU" sz="2200" dirty="0"/>
              <a:t> </a:t>
            </a:r>
            <a:r>
              <a:rPr lang="ru-RU" sz="2200" dirty="0" smtClean="0"/>
              <a:t>отражает долю общей вариации </a:t>
            </a:r>
            <a:r>
              <a:rPr lang="en-US" sz="2200" i="1" dirty="0" smtClean="0"/>
              <a:t>y</a:t>
            </a:r>
            <a:r>
              <a:rPr lang="en-US" sz="2200" dirty="0" smtClean="0"/>
              <a:t>, </a:t>
            </a:r>
            <a:r>
              <a:rPr lang="ru-RU" sz="2200" dirty="0" err="1" smtClean="0"/>
              <a:t>объяс-ненную</a:t>
            </a:r>
            <a:r>
              <a:rPr lang="ru-RU" sz="2200" dirty="0" smtClean="0"/>
              <a:t> функцией регрессии </a:t>
            </a:r>
            <a:r>
              <a:rPr lang="en-US" sz="2200" i="1" dirty="0" smtClean="0"/>
              <a:t>f</a:t>
            </a:r>
            <a:r>
              <a:rPr lang="en-US" sz="2200" dirty="0" smtClean="0"/>
              <a:t> (</a:t>
            </a:r>
            <a:r>
              <a:rPr lang="en-US" sz="2200" i="1" dirty="0" smtClean="0"/>
              <a:t>X</a:t>
            </a:r>
            <a:r>
              <a:rPr lang="en-US" sz="2200" dirty="0" smtClean="0"/>
              <a:t>):</a:t>
            </a:r>
            <a:endParaRPr lang="ru-RU" sz="2200" dirty="0" smtClean="0"/>
          </a:p>
        </p:txBody>
      </p:sp>
      <p:sp>
        <p:nvSpPr>
          <p:cNvPr id="8" name="Прямоугольник 7"/>
          <p:cNvSpPr/>
          <p:nvPr/>
        </p:nvSpPr>
        <p:spPr>
          <a:xfrm>
            <a:off x="112546" y="4270998"/>
            <a:ext cx="8851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ru-RU" sz="2200" b="1" dirty="0" smtClean="0">
                <a:solidFill>
                  <a:srgbClr val="00FFFF"/>
                </a:solidFill>
              </a:rPr>
              <a:t>Выборочное значение коэффициента детерминации:</a:t>
            </a:r>
            <a:endParaRPr lang="ru-RU" sz="2200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145209" y="2843062"/>
            <a:ext cx="888925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sz="2200" b="1" i="1" dirty="0" err="1" smtClean="0">
                <a:solidFill>
                  <a:srgbClr val="00FFFF"/>
                </a:solidFill>
              </a:rPr>
              <a:t>K</a:t>
            </a:r>
            <a:r>
              <a:rPr lang="en-US" sz="2200" b="1" i="1" baseline="-25000" dirty="0" err="1" smtClean="0">
                <a:solidFill>
                  <a:srgbClr val="00FFFF"/>
                </a:solidFill>
              </a:rPr>
              <a:t>d</a:t>
            </a:r>
            <a:r>
              <a:rPr lang="ru-RU" sz="2200" b="1" i="1" baseline="-25000" dirty="0" smtClean="0">
                <a:solidFill>
                  <a:srgbClr val="00FFFF"/>
                </a:solidFill>
              </a:rPr>
              <a:t> </a:t>
            </a:r>
            <a:r>
              <a:rPr lang="en-US" sz="2200" b="1" dirty="0" smtClean="0">
                <a:solidFill>
                  <a:srgbClr val="00FFFF"/>
                </a:solidFill>
              </a:rPr>
              <a:t>(</a:t>
            </a:r>
            <a:r>
              <a:rPr lang="en-US" sz="2200" b="1" i="1" dirty="0" smtClean="0">
                <a:solidFill>
                  <a:srgbClr val="00FFFF"/>
                </a:solidFill>
              </a:rPr>
              <a:t>y</a:t>
            </a:r>
            <a:r>
              <a:rPr lang="en-US" sz="2200" b="1" dirty="0" smtClean="0">
                <a:solidFill>
                  <a:srgbClr val="00FFFF"/>
                </a:solidFill>
              </a:rPr>
              <a:t>, </a:t>
            </a:r>
            <a:r>
              <a:rPr lang="en-US" sz="2200" b="1" i="1" dirty="0" smtClean="0">
                <a:solidFill>
                  <a:srgbClr val="00FFFF"/>
                </a:solidFill>
              </a:rPr>
              <a:t>X</a:t>
            </a:r>
            <a:r>
              <a:rPr lang="en-US" sz="2200" b="1" dirty="0" smtClean="0">
                <a:solidFill>
                  <a:srgbClr val="00FFFF"/>
                </a:solidFill>
              </a:rPr>
              <a:t>) = 1,</a:t>
            </a:r>
            <a:r>
              <a:rPr lang="en-US" sz="2200" dirty="0" smtClean="0"/>
              <a:t> </a:t>
            </a:r>
            <a:r>
              <a:rPr lang="ru-RU" sz="2200" dirty="0" smtClean="0"/>
              <a:t>теснота связи максимальна, если </a:t>
            </a:r>
            <a:r>
              <a:rPr lang="en-US" sz="2200" i="1" dirty="0" err="1" smtClean="0">
                <a:sym typeface="Symbol" panose="05050102010706020507" pitchFamily="18" charset="2"/>
              </a:rPr>
              <a:t>Df</a:t>
            </a:r>
            <a:r>
              <a:rPr lang="en-US" sz="2200" dirty="0" smtClean="0">
                <a:sym typeface="Symbol" panose="05050102010706020507" pitchFamily="18" charset="2"/>
              </a:rPr>
              <a:t> = </a:t>
            </a:r>
            <a:r>
              <a:rPr lang="en-US" sz="2200" i="1" dirty="0" err="1" smtClean="0">
                <a:sym typeface="Symbol" panose="05050102010706020507" pitchFamily="18" charset="2"/>
              </a:rPr>
              <a:t>Dy</a:t>
            </a:r>
            <a:r>
              <a:rPr lang="en-US" sz="2200" dirty="0" smtClean="0">
                <a:sym typeface="Symbol" panose="05050102010706020507" pitchFamily="18" charset="2"/>
              </a:rPr>
              <a:t>, </a:t>
            </a:r>
            <a:r>
              <a:rPr lang="en-US" sz="2200" i="1" dirty="0" smtClean="0">
                <a:sym typeface="Symbol" panose="05050102010706020507" pitchFamily="18" charset="2"/>
              </a:rPr>
              <a:t> D</a:t>
            </a:r>
            <a:r>
              <a:rPr lang="ru-RU" sz="2200" i="1" dirty="0" smtClean="0">
                <a:sym typeface="Symbol" panose="05050102010706020507" pitchFamily="18" charset="2"/>
              </a:rPr>
              <a:t></a:t>
            </a:r>
            <a:r>
              <a:rPr lang="en-US" sz="2200" dirty="0" smtClean="0">
                <a:sym typeface="Symbol" panose="05050102010706020507" pitchFamily="18" charset="2"/>
              </a:rPr>
              <a:t> = 0</a:t>
            </a:r>
            <a:r>
              <a:rPr lang="ru-RU" sz="2200" dirty="0" smtClean="0">
                <a:sym typeface="Symbol" panose="05050102010706020507" pitchFamily="18" charset="2"/>
              </a:rPr>
              <a:t>,</a:t>
            </a:r>
            <a:r>
              <a:rPr lang="en-US" sz="2200" dirty="0" smtClean="0">
                <a:sym typeface="Symbol" panose="05050102010706020507" pitchFamily="18" charset="2"/>
              </a:rPr>
              <a:t> </a:t>
            </a:r>
            <a:r>
              <a:rPr lang="ru-RU" sz="2200" dirty="0" smtClean="0">
                <a:sym typeface="Symbol" panose="05050102010706020507" pitchFamily="18" charset="2"/>
              </a:rPr>
              <a:t> </a:t>
            </a:r>
            <a:r>
              <a:rPr lang="ru-RU" sz="2200" i="1" dirty="0" smtClean="0">
                <a:sym typeface="Symbol" panose="05050102010706020507" pitchFamily="18" charset="2"/>
              </a:rPr>
              <a:t></a:t>
            </a:r>
            <a:r>
              <a:rPr lang="en-US" sz="2200" i="1" dirty="0" smtClean="0">
                <a:sym typeface="Symbol" panose="05050102010706020507" pitchFamily="18" charset="2"/>
              </a:rPr>
              <a:t> </a:t>
            </a:r>
            <a:r>
              <a:rPr lang="ru-RU" sz="2200" dirty="0" smtClean="0">
                <a:sym typeface="Symbol" panose="05050102010706020507" pitchFamily="18" charset="2"/>
              </a:rPr>
              <a:t>(</a:t>
            </a:r>
            <a:r>
              <a:rPr lang="en-US" sz="2200" i="1" dirty="0" smtClean="0">
                <a:sym typeface="Symbol" panose="05050102010706020507" pitchFamily="18" charset="2"/>
              </a:rPr>
              <a:t>X</a:t>
            </a:r>
            <a:r>
              <a:rPr lang="en-US" sz="2200" dirty="0" smtClean="0">
                <a:sym typeface="Symbol" panose="05050102010706020507" pitchFamily="18" charset="2"/>
              </a:rPr>
              <a:t>)  0,</a:t>
            </a:r>
            <a:endParaRPr lang="ru-RU" sz="2200" dirty="0" smtClean="0">
              <a:sym typeface="Symbol" panose="05050102010706020507" pitchFamily="18" charset="2"/>
            </a:endParaRPr>
          </a:p>
          <a:p>
            <a:pPr lvl="0" hangingPunct="0"/>
            <a:r>
              <a:rPr lang="en-US" sz="2200" i="1" dirty="0" smtClean="0"/>
              <a:t>y</a:t>
            </a:r>
            <a:r>
              <a:rPr lang="en-US" sz="2200" dirty="0" smtClean="0"/>
              <a:t> = </a:t>
            </a:r>
            <a:r>
              <a:rPr lang="en-US" sz="2200" i="1" dirty="0" smtClean="0"/>
              <a:t>f</a:t>
            </a:r>
            <a:r>
              <a:rPr lang="ru-RU" sz="2200" i="1" dirty="0" smtClean="0"/>
              <a:t> </a:t>
            </a:r>
            <a:r>
              <a:rPr lang="en-US" sz="2200" dirty="0" smtClean="0"/>
              <a:t>(</a:t>
            </a:r>
            <a:r>
              <a:rPr lang="en-US" sz="2200" i="1" dirty="0" smtClean="0"/>
              <a:t>X</a:t>
            </a:r>
            <a:r>
              <a:rPr lang="en-US" sz="2200" dirty="0" smtClean="0"/>
              <a:t>) – </a:t>
            </a:r>
            <a:r>
              <a:rPr lang="ru-RU" sz="2200" dirty="0" smtClean="0"/>
              <a:t>функциональная зависимость</a:t>
            </a:r>
            <a:r>
              <a:rPr lang="en-US" sz="2200" dirty="0" smtClean="0">
                <a:sym typeface="Symbol" panose="05050102010706020507" pitchFamily="18" charset="2"/>
              </a:rPr>
              <a:t>.</a:t>
            </a:r>
            <a:endParaRPr lang="ru-RU" sz="2200" dirty="0" smtClean="0"/>
          </a:p>
          <a:p>
            <a:pPr lvl="0" hangingPunct="0"/>
            <a:r>
              <a:rPr lang="en-US" sz="2200" b="1" i="1" dirty="0" err="1" smtClean="0">
                <a:solidFill>
                  <a:srgbClr val="00FFFF"/>
                </a:solidFill>
              </a:rPr>
              <a:t>K</a:t>
            </a:r>
            <a:r>
              <a:rPr lang="en-US" sz="2200" b="1" i="1" baseline="-25000" dirty="0" err="1" smtClean="0">
                <a:solidFill>
                  <a:srgbClr val="00FFFF"/>
                </a:solidFill>
              </a:rPr>
              <a:t>d</a:t>
            </a:r>
            <a:r>
              <a:rPr lang="ru-RU" sz="2200" b="1" i="1" baseline="-25000" dirty="0" smtClean="0">
                <a:solidFill>
                  <a:srgbClr val="00FFFF"/>
                </a:solidFill>
              </a:rPr>
              <a:t> </a:t>
            </a:r>
            <a:r>
              <a:rPr lang="en-US" sz="2200" b="1" dirty="0" smtClean="0">
                <a:solidFill>
                  <a:srgbClr val="00FFFF"/>
                </a:solidFill>
              </a:rPr>
              <a:t>(</a:t>
            </a:r>
            <a:r>
              <a:rPr lang="en-US" sz="2200" b="1" i="1" dirty="0" smtClean="0">
                <a:solidFill>
                  <a:srgbClr val="00FFFF"/>
                </a:solidFill>
              </a:rPr>
              <a:t>y</a:t>
            </a:r>
            <a:r>
              <a:rPr lang="en-US" sz="2200" b="1" dirty="0" smtClean="0">
                <a:solidFill>
                  <a:srgbClr val="00FFFF"/>
                </a:solidFill>
              </a:rPr>
              <a:t>, </a:t>
            </a:r>
            <a:r>
              <a:rPr lang="en-US" sz="2200" b="1" i="1" dirty="0" smtClean="0">
                <a:solidFill>
                  <a:srgbClr val="00FFFF"/>
                </a:solidFill>
              </a:rPr>
              <a:t>X</a:t>
            </a:r>
            <a:r>
              <a:rPr lang="en-US" sz="2200" b="1" dirty="0" smtClean="0">
                <a:solidFill>
                  <a:srgbClr val="00FFFF"/>
                </a:solidFill>
              </a:rPr>
              <a:t>) = </a:t>
            </a:r>
            <a:r>
              <a:rPr lang="ru-RU" sz="2200" b="1" dirty="0" smtClean="0">
                <a:solidFill>
                  <a:srgbClr val="00FFFF"/>
                </a:solidFill>
              </a:rPr>
              <a:t>0</a:t>
            </a:r>
            <a:r>
              <a:rPr lang="en-US" sz="2200" b="1" dirty="0" smtClean="0">
                <a:solidFill>
                  <a:srgbClr val="00FFFF"/>
                </a:solidFill>
              </a:rPr>
              <a:t>,</a:t>
            </a:r>
            <a:r>
              <a:rPr lang="en-US" sz="2200" dirty="0" smtClean="0"/>
              <a:t> </a:t>
            </a:r>
            <a:r>
              <a:rPr lang="ru-RU" sz="2200" dirty="0" smtClean="0">
                <a:sym typeface="Symbol" panose="05050102010706020507" pitchFamily="18" charset="2"/>
              </a:rPr>
              <a:t>теснота связи минимальна,  если </a:t>
            </a:r>
            <a:r>
              <a:rPr lang="en-US" sz="2200" i="1" dirty="0" err="1" smtClean="0">
                <a:sym typeface="Symbol" panose="05050102010706020507" pitchFamily="18" charset="2"/>
              </a:rPr>
              <a:t>Df</a:t>
            </a:r>
            <a:r>
              <a:rPr lang="en-US" sz="2200" dirty="0" smtClean="0">
                <a:sym typeface="Symbol" panose="05050102010706020507" pitchFamily="18" charset="2"/>
              </a:rPr>
              <a:t> = 0,  </a:t>
            </a:r>
            <a:r>
              <a:rPr lang="en-US" sz="2200" i="1" dirty="0" smtClean="0">
                <a:sym typeface="Symbol" panose="05050102010706020507" pitchFamily="18" charset="2"/>
              </a:rPr>
              <a:t>D</a:t>
            </a:r>
            <a:r>
              <a:rPr lang="ru-RU" sz="2200" i="1" dirty="0" smtClean="0">
                <a:sym typeface="Symbol" panose="05050102010706020507" pitchFamily="18" charset="2"/>
              </a:rPr>
              <a:t></a:t>
            </a:r>
            <a:r>
              <a:rPr lang="ru-RU" sz="2200" dirty="0" smtClean="0">
                <a:sym typeface="Symbol" panose="05050102010706020507" pitchFamily="18" charset="2"/>
              </a:rPr>
              <a:t> = </a:t>
            </a:r>
            <a:r>
              <a:rPr lang="en-US" sz="2200" i="1" dirty="0" err="1" smtClean="0">
                <a:sym typeface="Symbol" panose="05050102010706020507" pitchFamily="18" charset="2"/>
              </a:rPr>
              <a:t>Dy</a:t>
            </a:r>
            <a:r>
              <a:rPr lang="en-US" sz="2200" dirty="0" smtClean="0">
                <a:sym typeface="Symbol" panose="05050102010706020507" pitchFamily="18" charset="2"/>
              </a:rPr>
              <a:t>,</a:t>
            </a:r>
            <a:endParaRPr lang="ru-RU" sz="2200" dirty="0" smtClean="0">
              <a:sym typeface="Symbol" panose="05050102010706020507" pitchFamily="18" charset="2"/>
            </a:endParaRPr>
          </a:p>
          <a:p>
            <a:pPr lvl="0" hangingPunct="0"/>
            <a:r>
              <a:rPr lang="en-US" sz="2200" i="1" dirty="0" smtClean="0">
                <a:sym typeface="Symbol" panose="05050102010706020507" pitchFamily="18" charset="2"/>
              </a:rPr>
              <a:t>f </a:t>
            </a:r>
            <a:r>
              <a:rPr lang="en-US" sz="2200" dirty="0" smtClean="0">
                <a:sym typeface="Symbol" panose="05050102010706020507" pitchFamily="18" charset="2"/>
              </a:rPr>
              <a:t>(</a:t>
            </a:r>
            <a:r>
              <a:rPr lang="en-US" sz="2200" i="1" dirty="0" smtClean="0">
                <a:sym typeface="Symbol" panose="05050102010706020507" pitchFamily="18" charset="2"/>
              </a:rPr>
              <a:t>X</a:t>
            </a:r>
            <a:r>
              <a:rPr lang="en-US" sz="2200" dirty="0" smtClean="0">
                <a:sym typeface="Symbol" panose="05050102010706020507" pitchFamily="18" charset="2"/>
              </a:rPr>
              <a:t>)  </a:t>
            </a:r>
            <a:r>
              <a:rPr lang="en-US" sz="2200" dirty="0" err="1" smtClean="0">
                <a:sym typeface="Symbol" panose="05050102010706020507" pitchFamily="18" charset="2"/>
              </a:rPr>
              <a:t>const</a:t>
            </a:r>
            <a:r>
              <a:rPr lang="ru-RU" sz="2200" dirty="0" smtClean="0">
                <a:sym typeface="Symbol" panose="05050102010706020507" pitchFamily="18" charset="2"/>
              </a:rPr>
              <a:t> </a:t>
            </a:r>
            <a:r>
              <a:rPr lang="en-US" sz="2200" dirty="0" smtClean="0">
                <a:sym typeface="Symbol" panose="05050102010706020507" pitchFamily="18" charset="2"/>
              </a:rPr>
              <a:t>– </a:t>
            </a:r>
            <a:r>
              <a:rPr lang="ru-RU" sz="2200" dirty="0" smtClean="0">
                <a:sym typeface="Symbol" panose="05050102010706020507" pitchFamily="18" charset="2"/>
              </a:rPr>
              <a:t>полное отсутствие связи.</a:t>
            </a:r>
            <a:endParaRPr lang="ru-RU" sz="2200" dirty="0" smtClean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991571"/>
              </p:ext>
            </p:extLst>
          </p:nvPr>
        </p:nvGraphicFramePr>
        <p:xfrm>
          <a:off x="631825" y="2243138"/>
          <a:ext cx="356711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3" name="Уравнение" r:id="rId3" imgW="1981080" imgH="419040" progId="Equation.3">
                  <p:embed/>
                </p:oleObj>
              </mc:Choice>
              <mc:Fallback>
                <p:oleObj name="Уравнение" r:id="rId3" imgW="1981080" imgH="419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2243138"/>
                        <a:ext cx="356711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293167"/>
              </p:ext>
            </p:extLst>
          </p:nvPr>
        </p:nvGraphicFramePr>
        <p:xfrm>
          <a:off x="171450" y="5207334"/>
          <a:ext cx="2103438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name="Уравнение" r:id="rId5" imgW="1168200" imgH="507960" progId="Equation.3">
                  <p:embed/>
                </p:oleObj>
              </mc:Choice>
              <mc:Fallback>
                <p:oleObj name="Уравнение" r:id="rId5" imgW="1168200" imgH="5079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5207334"/>
                        <a:ext cx="2103438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389938"/>
              </p:ext>
            </p:extLst>
          </p:nvPr>
        </p:nvGraphicFramePr>
        <p:xfrm>
          <a:off x="2485856" y="4581743"/>
          <a:ext cx="3589020" cy="7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Уравнение" r:id="rId7" imgW="1993900" imgH="419100" progId="Equation.3">
                  <p:embed/>
                </p:oleObj>
              </mc:Choice>
              <mc:Fallback>
                <p:oleObj name="Уравнение" r:id="rId7" imgW="19939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856" y="4581743"/>
                        <a:ext cx="3589020" cy="7543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587256"/>
              </p:ext>
            </p:extLst>
          </p:nvPr>
        </p:nvGraphicFramePr>
        <p:xfrm>
          <a:off x="2508250" y="5208588"/>
          <a:ext cx="2652713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Уравнение" r:id="rId9" imgW="1473120" imgH="482400" progId="Equation.3">
                  <p:embed/>
                </p:oleObj>
              </mc:Choice>
              <mc:Fallback>
                <p:oleObj name="Уравнение" r:id="rId9" imgW="1473120" imgH="48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5208588"/>
                        <a:ext cx="2652713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18588"/>
              </p:ext>
            </p:extLst>
          </p:nvPr>
        </p:nvGraphicFramePr>
        <p:xfrm>
          <a:off x="2474913" y="5856288"/>
          <a:ext cx="27209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Уравнение" r:id="rId11" imgW="1511280" imgH="533160" progId="Equation.3">
                  <p:embed/>
                </p:oleObj>
              </mc:Choice>
              <mc:Fallback>
                <p:oleObj name="Уравнение" r:id="rId11" imgW="1511280" imgH="53316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913" y="5856288"/>
                        <a:ext cx="2720975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5226277" y="6090977"/>
            <a:ext cx="29030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 есть группировка</a:t>
            </a:r>
            <a:endParaRPr lang="ru-RU" sz="22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5226278" y="5392042"/>
            <a:ext cx="3738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есть оцененное в точке значение функции регрессии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602844018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12" grpId="0"/>
      <p:bldP spid="15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auto">
          <a:xfrm>
            <a:off x="174897" y="1670525"/>
            <a:ext cx="8805592" cy="44474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ru-RU" dirty="0">
                <a:latin typeface="Times New Roman Cyr" pitchFamily="18" charset="-52"/>
              </a:rPr>
              <a:t>Наиболее общий показатель тесноты связи – коэффициент </a:t>
            </a:r>
            <a:r>
              <a:rPr lang="ru-RU" dirty="0" smtClean="0">
                <a:latin typeface="Times New Roman Cyr" pitchFamily="18" charset="-52"/>
              </a:rPr>
              <a:t>детерминации </a:t>
            </a:r>
            <a:r>
              <a:rPr lang="en-US" i="1" dirty="0" err="1" smtClean="0">
                <a:latin typeface="Times New Roman Cyr" pitchFamily="18" charset="-52"/>
              </a:rPr>
              <a:t>K</a:t>
            </a:r>
            <a:r>
              <a:rPr lang="en-US" i="1" baseline="-25000" dirty="0" err="1" smtClean="0">
                <a:latin typeface="Times New Roman Cyr" pitchFamily="18" charset="-52"/>
              </a:rPr>
              <a:t>d</a:t>
            </a:r>
            <a:r>
              <a:rPr lang="en-US" dirty="0" smtClean="0">
                <a:latin typeface="Times New Roman Cyr" pitchFamily="18" charset="-52"/>
              </a:rPr>
              <a:t>(</a:t>
            </a:r>
            <a:r>
              <a:rPr lang="en-US" i="1" dirty="0" smtClean="0">
                <a:latin typeface="Times New Roman Cyr" pitchFamily="18" charset="-52"/>
              </a:rPr>
              <a:t>X</a:t>
            </a:r>
            <a:r>
              <a:rPr lang="en-US" dirty="0" smtClean="0">
                <a:latin typeface="Times New Roman Cyr" pitchFamily="18" charset="-52"/>
              </a:rPr>
              <a:t>)</a:t>
            </a:r>
            <a:r>
              <a:rPr lang="ru-RU" dirty="0" smtClean="0">
                <a:latin typeface="Times New Roman Cyr" pitchFamily="18" charset="-52"/>
              </a:rPr>
              <a:t>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 Cyr" pitchFamily="18" charset="-52"/>
            </a:endParaRPr>
          </a:p>
        </p:txBody>
      </p:sp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Основные показатели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тесноты статистической связи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1</a:t>
            </a:r>
            <a:r>
              <a:rPr lang="ru-RU" altLang="ru-RU" sz="7200" b="1" dirty="0">
                <a:latin typeface="Times New Roman Cyr" pitchFamily="18" charset="0"/>
              </a:rPr>
              <a:t>9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174896" y="2467790"/>
            <a:ext cx="4485840" cy="44474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Показатели парной связи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 Cyr" pitchFamily="18" charset="-52"/>
            </a:endParaRPr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4823013" y="2467790"/>
            <a:ext cx="4157476" cy="44474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Показатели множественной связи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 Cyr" pitchFamily="18" charset="-52"/>
            </a:endParaRPr>
          </a:p>
        </p:txBody>
      </p:sp>
      <p:sp>
        <p:nvSpPr>
          <p:cNvPr id="15" name="Прямоугольник 14"/>
          <p:cNvSpPr/>
          <p:nvPr/>
        </p:nvSpPr>
        <p:spPr bwMode="auto">
          <a:xfrm>
            <a:off x="174895" y="3266244"/>
            <a:ext cx="1904917" cy="44474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Линейная связь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 Cyr" pitchFamily="18" charset="-52"/>
            </a:endParaRPr>
          </a:p>
        </p:txBody>
      </p:sp>
      <p:sp>
        <p:nvSpPr>
          <p:cNvPr id="16" name="Прямоугольник 15"/>
          <p:cNvSpPr/>
          <p:nvPr/>
        </p:nvSpPr>
        <p:spPr bwMode="auto">
          <a:xfrm>
            <a:off x="2218848" y="3266244"/>
            <a:ext cx="2441888" cy="44474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Произвольная связь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 Cyr" pitchFamily="18" charset="-52"/>
            </a:endParaRPr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82563" y="4070105"/>
            <a:ext cx="1897249" cy="14467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Парный коэффициент корреляции</a:t>
            </a:r>
          </a:p>
          <a:p>
            <a:pPr algn="ctr" eaLnBrk="0" hangingPunct="0"/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r</a:t>
            </a:r>
            <a:r>
              <a:rPr kumimoji="0" lang="en-US" sz="2000" b="0" i="1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xy</a:t>
            </a:r>
            <a:endParaRPr kumimoji="0" lang="ru-RU" sz="2000" b="0" i="1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imes New Roman Cyr" pitchFamily="18" charset="-52"/>
            </a:endParaRPr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2218848" y="4057737"/>
            <a:ext cx="2441887" cy="14467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1200" dirty="0" smtClean="0">
              <a:latin typeface="Times New Roman Cyr" pitchFamily="18" charset="-52"/>
            </a:endParaRPr>
          </a:p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Корреляционное</a:t>
            </a:r>
          </a:p>
          <a:p>
            <a:pPr algn="ctr" eaLnBrk="0" hangingPunct="0"/>
            <a:r>
              <a:rPr lang="ru-RU" dirty="0">
                <a:latin typeface="Times New Roman Cyr" pitchFamily="18" charset="-52"/>
              </a:rPr>
              <a:t>о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тношение</a:t>
            </a:r>
          </a:p>
          <a:p>
            <a:pPr algn="ctr" eaLnBrk="0" hangingPunct="0"/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  <a:sym typeface="Symbol" panose="05050102010706020507" pitchFamily="18" charset="2"/>
              </a:rPr>
              <a:t> </a:t>
            </a:r>
            <a:r>
              <a:rPr kumimoji="0" lang="en-US" sz="2000" b="0" i="1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y</a:t>
            </a:r>
            <a:r>
              <a:rPr lang="en-US" i="1" baseline="-25000" dirty="0" err="1" smtClean="0">
                <a:latin typeface="Times New Roman Cyr" pitchFamily="18" charset="-52"/>
              </a:rPr>
              <a:t>x</a:t>
            </a:r>
            <a:endParaRPr kumimoji="0" lang="ru-RU" sz="2000" b="0" i="1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imes New Roman Cyr" pitchFamily="18" charset="-52"/>
            </a:endParaRPr>
          </a:p>
        </p:txBody>
      </p:sp>
      <p:sp>
        <p:nvSpPr>
          <p:cNvPr id="20" name="Прямоугольник 19"/>
          <p:cNvSpPr/>
          <p:nvPr/>
        </p:nvSpPr>
        <p:spPr bwMode="auto">
          <a:xfrm>
            <a:off x="4823012" y="4057737"/>
            <a:ext cx="1864659" cy="14590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Частные</a:t>
            </a:r>
          </a:p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коэффиц</a:t>
            </a:r>
            <a:r>
              <a:rPr lang="ru-RU" dirty="0">
                <a:latin typeface="Times New Roman Cyr" pitchFamily="18" charset="-52"/>
              </a:rPr>
              <a:t>и</a:t>
            </a:r>
            <a:r>
              <a:rPr lang="ru-RU" dirty="0" smtClean="0">
                <a:latin typeface="Times New Roman Cyr" pitchFamily="18" charset="-52"/>
              </a:rPr>
              <a:t>енты</a:t>
            </a:r>
          </a:p>
          <a:p>
            <a:pPr algn="ctr" eaLnBrk="0" hangingPunct="0"/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корреляции</a:t>
            </a:r>
          </a:p>
          <a:p>
            <a:pPr algn="ctr" eaLnBrk="0" hangingPunct="0"/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r</a:t>
            </a:r>
            <a:r>
              <a:rPr lang="en-US" i="1" baseline="-25000" dirty="0" err="1" smtClean="0">
                <a:latin typeface="Times New Roman Cyr" pitchFamily="18" charset="-52"/>
              </a:rPr>
              <a:t>ij</a:t>
            </a:r>
            <a:r>
              <a:rPr lang="en-US" i="1" baseline="-25000" dirty="0" smtClean="0">
                <a:latin typeface="Times New Roman Cyr" pitchFamily="18" charset="-52"/>
              </a:rPr>
              <a:t>(–</a:t>
            </a:r>
            <a:r>
              <a:rPr lang="en-US" i="1" baseline="-25000" dirty="0" err="1" smtClean="0">
                <a:latin typeface="Times New Roman Cyr" pitchFamily="18" charset="-52"/>
              </a:rPr>
              <a:t>ij</a:t>
            </a:r>
            <a:r>
              <a:rPr lang="en-US" i="1" baseline="-25000" dirty="0" smtClean="0">
                <a:latin typeface="Times New Roman Cyr" pitchFamily="18" charset="-52"/>
              </a:rPr>
              <a:t>)</a:t>
            </a:r>
            <a:endParaRPr kumimoji="0" lang="ru-RU" sz="2000" b="0" i="1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imes New Roman Cyr" pitchFamily="18" charset="-52"/>
            </a:endParaRPr>
          </a:p>
        </p:txBody>
      </p:sp>
      <p:sp>
        <p:nvSpPr>
          <p:cNvPr id="21" name="Прямоугольник 20"/>
          <p:cNvSpPr/>
          <p:nvPr/>
        </p:nvSpPr>
        <p:spPr bwMode="auto">
          <a:xfrm>
            <a:off x="6849947" y="4057737"/>
            <a:ext cx="2130542" cy="14590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Множественный</a:t>
            </a:r>
          </a:p>
          <a:p>
            <a:pPr algn="ctr" eaLnBrk="0" hangingPunct="0"/>
            <a:r>
              <a:rPr lang="ru-RU" dirty="0" smtClean="0">
                <a:latin typeface="Times New Roman Cyr" pitchFamily="18" charset="-52"/>
              </a:rPr>
              <a:t>коэффиц</a:t>
            </a:r>
            <a:r>
              <a:rPr lang="ru-RU" dirty="0">
                <a:latin typeface="Times New Roman Cyr" pitchFamily="18" charset="-52"/>
              </a:rPr>
              <a:t>и</a:t>
            </a:r>
            <a:r>
              <a:rPr lang="ru-RU" dirty="0" smtClean="0">
                <a:latin typeface="Times New Roman Cyr" pitchFamily="18" charset="-52"/>
              </a:rPr>
              <a:t>ент</a:t>
            </a:r>
          </a:p>
          <a:p>
            <a:pPr algn="ctr" eaLnBrk="0" hangingPunct="0"/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корреляции</a:t>
            </a:r>
          </a:p>
          <a:p>
            <a:pPr algn="ctr" eaLnBrk="0" hangingPunct="0"/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R</a:t>
            </a:r>
            <a:r>
              <a:rPr kumimoji="0" lang="en-US" sz="2000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 </a:t>
            </a:r>
            <a:r>
              <a:rPr kumimoji="0" lang="en-US" sz="2000" b="0" i="1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 Cyr" pitchFamily="18" charset="-52"/>
              </a:rPr>
              <a:t>y.X</a:t>
            </a:r>
            <a:endParaRPr kumimoji="0" lang="ru-RU" sz="2000" b="0" i="1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imes New Roman Cyr" pitchFamily="18" charset="-52"/>
            </a:endParaRPr>
          </a:p>
        </p:txBody>
      </p:sp>
      <p:cxnSp>
        <p:nvCxnSpPr>
          <p:cNvPr id="10" name="Прямая со стрелкой 9"/>
          <p:cNvCxnSpPr/>
          <p:nvPr/>
        </p:nvCxnSpPr>
        <p:spPr bwMode="auto">
          <a:xfrm>
            <a:off x="2405784" y="2122069"/>
            <a:ext cx="0" cy="3361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Прямая со стрелкой 27"/>
          <p:cNvCxnSpPr/>
          <p:nvPr/>
        </p:nvCxnSpPr>
        <p:spPr bwMode="auto">
          <a:xfrm>
            <a:off x="6891053" y="2122069"/>
            <a:ext cx="0" cy="3361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Прямая со стрелкой 28"/>
          <p:cNvCxnSpPr/>
          <p:nvPr/>
        </p:nvCxnSpPr>
        <p:spPr bwMode="auto">
          <a:xfrm>
            <a:off x="1118403" y="2930048"/>
            <a:ext cx="0" cy="3361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Прямая со стрелкой 29"/>
          <p:cNvCxnSpPr/>
          <p:nvPr/>
        </p:nvCxnSpPr>
        <p:spPr bwMode="auto">
          <a:xfrm>
            <a:off x="3440501" y="2930048"/>
            <a:ext cx="0" cy="3361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Прямая со стрелкой 30"/>
          <p:cNvCxnSpPr/>
          <p:nvPr/>
        </p:nvCxnSpPr>
        <p:spPr bwMode="auto">
          <a:xfrm>
            <a:off x="1118403" y="3710985"/>
            <a:ext cx="0" cy="3361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Прямая со стрелкой 31"/>
          <p:cNvCxnSpPr/>
          <p:nvPr/>
        </p:nvCxnSpPr>
        <p:spPr bwMode="auto">
          <a:xfrm>
            <a:off x="3428470" y="3710985"/>
            <a:ext cx="0" cy="3361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Прямая со стрелкой 32"/>
          <p:cNvCxnSpPr>
            <a:endCxn id="20" idx="0"/>
          </p:cNvCxnSpPr>
          <p:nvPr/>
        </p:nvCxnSpPr>
        <p:spPr bwMode="auto">
          <a:xfrm>
            <a:off x="5755342" y="2930048"/>
            <a:ext cx="0" cy="11276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Прямая со стрелкой 36"/>
          <p:cNvCxnSpPr/>
          <p:nvPr/>
        </p:nvCxnSpPr>
        <p:spPr bwMode="auto">
          <a:xfrm>
            <a:off x="7900320" y="2930384"/>
            <a:ext cx="0" cy="11276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17745385"/>
      </p:ext>
    </p:extLst>
  </p:cSld>
  <p:clrMapOvr>
    <a:masterClrMapping/>
  </p:clrMapOvr>
  <p:transition spd="slow" advTm="58683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"/>
          <p:cNvSpPr txBox="1">
            <a:spLocks noChangeArrowheads="1"/>
          </p:cNvSpPr>
          <p:nvPr/>
        </p:nvSpPr>
        <p:spPr bwMode="auto">
          <a:xfrm>
            <a:off x="409575" y="355600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>
                <a:solidFill>
                  <a:srgbClr val="00FFFF"/>
                </a:solidFill>
                <a:latin typeface="Times New Roman Cyr" pitchFamily="18" charset="0"/>
              </a:rPr>
              <a:t>Немного о себе</a:t>
            </a:r>
          </a:p>
        </p:txBody>
      </p:sp>
      <p:sp>
        <p:nvSpPr>
          <p:cNvPr id="4099" name="Прямоугольник 1"/>
          <p:cNvSpPr>
            <a:spLocks noChangeArrowheads="1"/>
          </p:cNvSpPr>
          <p:nvPr/>
        </p:nvSpPr>
        <p:spPr bwMode="auto">
          <a:xfrm>
            <a:off x="204788" y="1096963"/>
            <a:ext cx="8802687" cy="561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900" b="1" dirty="0">
                <a:solidFill>
                  <a:srgbClr val="00FFFF"/>
                </a:solidFill>
                <a:latin typeface="Times New Roman Cyr" pitchFamily="18" charset="0"/>
              </a:rPr>
              <a:t>Филатов Александр Юрьевич</a:t>
            </a:r>
          </a:p>
          <a:p>
            <a:pPr algn="just">
              <a:spcBef>
                <a:spcPct val="0"/>
              </a:spcBef>
              <a:buClrTx/>
              <a:buSzTx/>
              <a:buNone/>
            </a:pPr>
            <a:r>
              <a:rPr lang="ru-RU" altLang="ru-RU" sz="2200" dirty="0">
                <a:latin typeface="Times New Roman Cyr" pitchFamily="18" charset="0"/>
              </a:rPr>
              <a:t>Главный научный сотрудник, доцент, заведующий лабораторией моде-</a:t>
            </a:r>
            <a:r>
              <a:rPr lang="ru-RU" altLang="ru-RU" sz="2200" dirty="0" err="1">
                <a:latin typeface="Times New Roman Cyr" pitchFamily="18" charset="0"/>
              </a:rPr>
              <a:t>лирования</a:t>
            </a:r>
            <a:r>
              <a:rPr lang="ru-RU" altLang="ru-RU" sz="2200" dirty="0">
                <a:latin typeface="Times New Roman Cyr" pitchFamily="18" charset="0"/>
              </a:rPr>
              <a:t> социально-экономических процессов ШЭМ ДВФУ.</a:t>
            </a: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b="1" dirty="0" smtClean="0">
                <a:solidFill>
                  <a:srgbClr val="00FFFF"/>
                </a:solidFill>
                <a:latin typeface="Times New Roman Cyr" pitchFamily="18" charset="0"/>
              </a:rPr>
              <a:t>Образование</a:t>
            </a:r>
            <a:r>
              <a:rPr lang="ru-RU" altLang="ru-RU" sz="2200" b="1" dirty="0">
                <a:solidFill>
                  <a:srgbClr val="00FFFF"/>
                </a:solidFill>
                <a:latin typeface="Times New Roman Cyr" pitchFamily="18" charset="0"/>
              </a:rPr>
              <a:t>:</a:t>
            </a:r>
            <a:endParaRPr lang="ru-RU" altLang="ru-RU" sz="2200" dirty="0">
              <a:solidFill>
                <a:srgbClr val="00FFFF"/>
              </a:solidFill>
              <a:latin typeface="Times New Roman Cyr" pitchFamily="18" charset="0"/>
            </a:endParaRP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dirty="0">
                <a:latin typeface="Times New Roman Cyr" pitchFamily="18" charset="0"/>
              </a:rPr>
              <a:t>ИГУ «Математические методы в экономике» (1998</a:t>
            </a:r>
            <a:r>
              <a:rPr lang="ru-RU" altLang="ru-RU" sz="2200" dirty="0" smtClean="0">
                <a:latin typeface="Times New Roman Cyr" pitchFamily="18" charset="0"/>
              </a:rPr>
              <a:t>).</a:t>
            </a:r>
            <a:endParaRPr lang="ru-RU" altLang="ru-RU" sz="2200" dirty="0">
              <a:latin typeface="Times New Roman Cyr" pitchFamily="18" charset="0"/>
            </a:endParaRP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dirty="0">
                <a:latin typeface="Times New Roman Cyr" pitchFamily="18" charset="0"/>
              </a:rPr>
              <a:t>Кандидат физико-математических наук (2001), доцент (2005</a:t>
            </a:r>
            <a:r>
              <a:rPr lang="ru-RU" altLang="ru-RU" sz="2200" dirty="0" smtClean="0">
                <a:latin typeface="Times New Roman Cyr" pitchFamily="18" charset="0"/>
              </a:rPr>
              <a:t>).</a:t>
            </a:r>
            <a:endParaRPr lang="ru-RU" altLang="ru-RU" sz="2200" dirty="0">
              <a:latin typeface="Times New Roman Cyr" pitchFamily="18" charset="0"/>
            </a:endParaRP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b="1" dirty="0">
                <a:solidFill>
                  <a:srgbClr val="00FFFF"/>
                </a:solidFill>
                <a:latin typeface="Times New Roman Cyr" pitchFamily="18" charset="0"/>
              </a:rPr>
              <a:t>Программы повышения квалификации:</a:t>
            </a: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dirty="0">
                <a:latin typeface="Times New Roman Cyr" pitchFamily="18" charset="0"/>
              </a:rPr>
              <a:t>РЭШ, НИУ ВШЭ, МГУ, Европейский университет СПб,</a:t>
            </a: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200" dirty="0">
                <a:latin typeface="Times New Roman Cyr" pitchFamily="18" charset="0"/>
              </a:rPr>
              <a:t>CERGE</a:t>
            </a:r>
            <a:r>
              <a:rPr lang="ru-RU" altLang="ru-RU" sz="2200" dirty="0">
                <a:latin typeface="Times New Roman Cyr" pitchFamily="18" charset="0"/>
              </a:rPr>
              <a:t>-</a:t>
            </a:r>
            <a:r>
              <a:rPr lang="en-US" altLang="ru-RU" sz="2200" dirty="0">
                <a:latin typeface="Times New Roman Cyr" pitchFamily="18" charset="0"/>
              </a:rPr>
              <a:t>EI</a:t>
            </a:r>
            <a:r>
              <a:rPr lang="ru-RU" altLang="ru-RU" sz="2200" dirty="0">
                <a:latin typeface="Times New Roman Cyr" pitchFamily="18" charset="0"/>
              </a:rPr>
              <a:t>, </a:t>
            </a:r>
            <a:r>
              <a:rPr lang="en-US" altLang="ru-RU" sz="2200" dirty="0">
                <a:latin typeface="Times New Roman Cyr" pitchFamily="18" charset="0"/>
              </a:rPr>
              <a:t>IOS</a:t>
            </a:r>
            <a:r>
              <a:rPr lang="ru-RU" altLang="ru-RU" sz="2200" dirty="0">
                <a:latin typeface="Times New Roman Cyr" pitchFamily="18" charset="0"/>
              </a:rPr>
              <a:t>, </a:t>
            </a:r>
            <a:r>
              <a:rPr lang="en-US" altLang="ru-RU" sz="2200" dirty="0">
                <a:latin typeface="Times New Roman Cyr" pitchFamily="18" charset="0"/>
              </a:rPr>
              <a:t>Indiana </a:t>
            </a:r>
            <a:r>
              <a:rPr lang="en-US" altLang="ru-RU" sz="2200" dirty="0" smtClean="0">
                <a:latin typeface="Times New Roman Cyr" pitchFamily="18" charset="0"/>
              </a:rPr>
              <a:t>University</a:t>
            </a:r>
            <a:r>
              <a:rPr lang="ru-RU" altLang="ru-RU" sz="2200" dirty="0" smtClean="0">
                <a:latin typeface="Times New Roman Cyr" pitchFamily="18" charset="0"/>
              </a:rPr>
              <a:t>.</a:t>
            </a:r>
            <a:endParaRPr lang="ru-RU" altLang="ru-RU" sz="2200" dirty="0">
              <a:latin typeface="Times New Roman Cyr" pitchFamily="18" charset="0"/>
            </a:endParaRP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b="1" dirty="0">
                <a:solidFill>
                  <a:srgbClr val="00FFFF"/>
                </a:solidFill>
                <a:latin typeface="Times New Roman Cyr" pitchFamily="18" charset="0"/>
              </a:rPr>
              <a:t>Научные интересы:</a:t>
            </a: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dirty="0">
                <a:latin typeface="Times New Roman Cyr" pitchFamily="18" charset="0"/>
              </a:rPr>
              <a:t>Экономика отраслевых рынков, пространственная экономика, </a:t>
            </a:r>
            <a:r>
              <a:rPr lang="ru-RU" altLang="ru-RU" sz="2200" dirty="0" err="1">
                <a:latin typeface="Times New Roman Cyr" pitchFamily="18" charset="0"/>
              </a:rPr>
              <a:t>олигопо</a:t>
            </a:r>
            <a:r>
              <a:rPr lang="ru-RU" altLang="ru-RU" sz="2200" dirty="0">
                <a:latin typeface="Times New Roman Cyr" pitchFamily="18" charset="0"/>
              </a:rPr>
              <a:t>-лия, монополия и монополистическая конкуренция, экономика </a:t>
            </a:r>
            <a:r>
              <a:rPr lang="ru-RU" altLang="ru-RU" sz="2200" dirty="0" err="1">
                <a:latin typeface="Times New Roman Cyr" pitchFamily="18" charset="0"/>
              </a:rPr>
              <a:t>энерге</a:t>
            </a:r>
            <a:r>
              <a:rPr lang="ru-RU" altLang="ru-RU" sz="2200" dirty="0">
                <a:latin typeface="Times New Roman Cyr" pitchFamily="18" charset="0"/>
              </a:rPr>
              <a:t>-тики, экономика неоднородности, теория игр, прикладная </a:t>
            </a:r>
            <a:r>
              <a:rPr lang="ru-RU" altLang="ru-RU" sz="2200" dirty="0" smtClean="0">
                <a:latin typeface="Times New Roman Cyr" pitchFamily="18" charset="0"/>
              </a:rPr>
              <a:t>эконометрика</a:t>
            </a:r>
            <a:endParaRPr lang="ru-RU" altLang="ru-RU" sz="2200" dirty="0">
              <a:latin typeface="Times New Roman Cyr" pitchFamily="18" charset="0"/>
            </a:endParaRP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b="1" dirty="0">
                <a:solidFill>
                  <a:srgbClr val="00FFFF"/>
                </a:solidFill>
                <a:latin typeface="Times New Roman Cyr" pitchFamily="18" charset="0"/>
              </a:rPr>
              <a:t>Связь:</a:t>
            </a:r>
          </a:p>
          <a:p>
            <a:pPr algn="just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200" dirty="0" smtClean="0">
                <a:latin typeface="Times New Roman Cyr" pitchFamily="18" charset="0"/>
                <a:hlinkClick r:id="rId2"/>
              </a:rPr>
              <a:t>alexander.filatov@gmail.com</a:t>
            </a:r>
            <a:r>
              <a:rPr lang="ru-RU" altLang="ru-RU" sz="2200" dirty="0" smtClean="0">
                <a:latin typeface="Times New Roman Cyr" pitchFamily="18" charset="0"/>
              </a:rPr>
              <a:t>.</a:t>
            </a:r>
            <a:endParaRPr lang="en-US" altLang="ru-RU" sz="2200" dirty="0">
              <a:latin typeface="Times New Roman Cyr" pitchFamily="18" charset="0"/>
            </a:endParaRPr>
          </a:p>
          <a:p>
            <a:pPr algn="just" hangingPunct="1">
              <a:spcBef>
                <a:spcPct val="0"/>
              </a:spcBef>
              <a:buClrTx/>
              <a:buSzTx/>
              <a:buFont typeface="Monotype Sorts"/>
              <a:buNone/>
            </a:pPr>
            <a:r>
              <a:rPr lang="en-US" altLang="ru-RU" sz="2200" dirty="0" smtClean="0">
                <a:latin typeface="Times New Roman Cyr" pitchFamily="18" charset="0"/>
                <a:hlinkClick r:id="rId3"/>
              </a:rPr>
              <a:t>https://vk.com/alexander.filatov</a:t>
            </a:r>
            <a:r>
              <a:rPr lang="en-US" altLang="ru-RU" sz="2200" dirty="0" smtClean="0">
                <a:latin typeface="Times New Roman Cyr" pitchFamily="18" charset="0"/>
              </a:rPr>
              <a:t>, </a:t>
            </a:r>
            <a:r>
              <a:rPr lang="en-US" altLang="ru-RU" sz="2200" dirty="0" smtClean="0">
                <a:latin typeface="Times New Roman Cyr" pitchFamily="18" charset="0"/>
                <a:hlinkClick r:id="rId4"/>
              </a:rPr>
              <a:t>https://vk.com/baikalreadings</a:t>
            </a:r>
            <a:r>
              <a:rPr lang="ru-RU" altLang="ru-RU" sz="2200" dirty="0" smtClean="0">
                <a:latin typeface="Times New Roman Cyr" pitchFamily="18" charset="0"/>
              </a:rPr>
              <a:t>.</a:t>
            </a:r>
            <a:endParaRPr lang="en-US" altLang="ru-RU" sz="2200" dirty="0">
              <a:latin typeface="Times New Roman Cyr" pitchFamily="18" charset="0"/>
            </a:endParaRPr>
          </a:p>
        </p:txBody>
      </p:sp>
      <p:sp>
        <p:nvSpPr>
          <p:cNvPr id="4100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>
                <a:latin typeface="Times New Roman Cyr" pitchFamily="18" charset="0"/>
              </a:rPr>
              <a:t>2</a:t>
            </a:r>
            <a:endParaRPr lang="ru-RU" altLang="ru-RU" sz="7200">
              <a:latin typeface="Times New Roman Cyr" pitchFamily="18" charset="0"/>
            </a:endParaRPr>
          </a:p>
        </p:txBody>
      </p:sp>
    </p:spTree>
  </p:cSld>
  <p:clrMapOvr>
    <a:masterClrMapping/>
  </p:clrMapOvr>
  <p:transition spd="slow" advTm="58683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Парный коэффициент корреляции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20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8588" y="3304152"/>
            <a:ext cx="88990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ru-RU" sz="2200" b="1" dirty="0" smtClean="0">
                <a:solidFill>
                  <a:srgbClr val="00FFFF"/>
                </a:solidFill>
              </a:rPr>
              <a:t>Свойства парного коэффициента корреляции:</a:t>
            </a:r>
          </a:p>
          <a:p>
            <a:pPr lvl="0" hangingPunct="0"/>
            <a:r>
              <a:rPr lang="ru-RU" sz="2200" dirty="0" smtClean="0"/>
              <a:t>1. </a:t>
            </a:r>
            <a:r>
              <a:rPr lang="en-US" sz="2200" i="1" dirty="0" err="1" smtClean="0"/>
              <a:t>r</a:t>
            </a:r>
            <a:r>
              <a:rPr lang="en-US" sz="2200" i="1" baseline="-25000" dirty="0" err="1" smtClean="0"/>
              <a:t>xy</a:t>
            </a:r>
            <a:r>
              <a:rPr lang="en-US" sz="2200" dirty="0" smtClean="0"/>
              <a:t> </a:t>
            </a:r>
            <a:r>
              <a:rPr lang="en-US" sz="2200" dirty="0" smtClean="0">
                <a:sym typeface="Symbol" panose="05050102010706020507" pitchFamily="18" charset="2"/>
              </a:rPr>
              <a:t> [–1; 1].</a:t>
            </a:r>
          </a:p>
          <a:p>
            <a:pPr lvl="0" hangingPunct="0"/>
            <a:r>
              <a:rPr lang="en-US" sz="2200" dirty="0" smtClean="0"/>
              <a:t>    </a:t>
            </a:r>
            <a:r>
              <a:rPr lang="ru-RU" sz="2200" dirty="0" smtClean="0"/>
              <a:t>Если </a:t>
            </a:r>
            <a:r>
              <a:rPr lang="en-US" sz="2200" i="1" dirty="0" err="1"/>
              <a:t>r</a:t>
            </a:r>
            <a:r>
              <a:rPr lang="en-US" sz="2200" i="1" baseline="-25000" dirty="0" err="1"/>
              <a:t>xy</a:t>
            </a:r>
            <a:r>
              <a:rPr lang="en-US" sz="2200" dirty="0"/>
              <a:t> </a:t>
            </a:r>
            <a:r>
              <a:rPr lang="en-US" sz="2200" dirty="0" smtClean="0"/>
              <a:t>&gt; 0</a:t>
            </a:r>
            <a:r>
              <a:rPr lang="ru-RU" sz="2200" dirty="0" smtClean="0"/>
              <a:t>, то монотонно возрастающая парная линейная связь</a:t>
            </a:r>
            <a:r>
              <a:rPr lang="en-US" sz="2200" dirty="0" smtClean="0">
                <a:sym typeface="Symbol" panose="05050102010706020507" pitchFamily="18" charset="2"/>
              </a:rPr>
              <a:t>.</a:t>
            </a:r>
            <a:endParaRPr lang="ru-RU" sz="2200" dirty="0" smtClean="0">
              <a:sym typeface="Symbol" panose="05050102010706020507" pitchFamily="18" charset="2"/>
            </a:endParaRPr>
          </a:p>
          <a:p>
            <a:pPr lvl="0" hangingPunct="0"/>
            <a:r>
              <a:rPr lang="ru-RU" sz="2200" dirty="0" smtClean="0"/>
              <a:t>   </a:t>
            </a:r>
            <a:r>
              <a:rPr lang="en-US" sz="2200" dirty="0" smtClean="0"/>
              <a:t> </a:t>
            </a:r>
            <a:r>
              <a:rPr lang="ru-RU" sz="2200" dirty="0"/>
              <a:t>Если </a:t>
            </a:r>
            <a:r>
              <a:rPr lang="en-US" sz="2200" i="1" dirty="0" err="1"/>
              <a:t>r</a:t>
            </a:r>
            <a:r>
              <a:rPr lang="en-US" sz="2200" i="1" baseline="-25000" dirty="0" err="1"/>
              <a:t>xy</a:t>
            </a:r>
            <a:r>
              <a:rPr lang="en-US" sz="2200" dirty="0"/>
              <a:t> </a:t>
            </a:r>
            <a:r>
              <a:rPr lang="en-US" sz="2200" dirty="0" smtClean="0"/>
              <a:t>&lt; </a:t>
            </a:r>
            <a:r>
              <a:rPr lang="en-US" sz="2200" dirty="0"/>
              <a:t>0</a:t>
            </a:r>
            <a:r>
              <a:rPr lang="ru-RU" sz="2200" dirty="0"/>
              <a:t>, то монотонно </a:t>
            </a:r>
            <a:r>
              <a:rPr lang="ru-RU" sz="2200" dirty="0" smtClean="0"/>
              <a:t>убывающая </a:t>
            </a:r>
            <a:r>
              <a:rPr lang="ru-RU" sz="2200" dirty="0"/>
              <a:t>парная линейная </a:t>
            </a:r>
            <a:r>
              <a:rPr lang="ru-RU" sz="2200" dirty="0" smtClean="0"/>
              <a:t>связь.</a:t>
            </a:r>
          </a:p>
          <a:p>
            <a:pPr lvl="0" hangingPunct="0"/>
            <a:r>
              <a:rPr lang="ru-RU" sz="2200" dirty="0" smtClean="0"/>
              <a:t>2. Если </a:t>
            </a:r>
            <a:r>
              <a:rPr lang="en-US" sz="2200" i="1" dirty="0" smtClean="0"/>
              <a:t>x</a:t>
            </a:r>
            <a:r>
              <a:rPr lang="en-US" sz="2200" dirty="0" smtClean="0"/>
              <a:t> </a:t>
            </a:r>
            <a:r>
              <a:rPr lang="ru-RU" sz="2200" dirty="0" smtClean="0"/>
              <a:t>и </a:t>
            </a:r>
            <a:r>
              <a:rPr lang="en-US" sz="2200" i="1" dirty="0" smtClean="0"/>
              <a:t>y</a:t>
            </a:r>
            <a:r>
              <a:rPr lang="en-US" sz="2200" dirty="0" smtClean="0"/>
              <a:t> </a:t>
            </a:r>
            <a:r>
              <a:rPr lang="ru-RU" sz="2200" dirty="0" smtClean="0"/>
              <a:t>статистически независимы, то </a:t>
            </a:r>
            <a:r>
              <a:rPr lang="en-US" sz="2200" i="1" dirty="0" err="1"/>
              <a:t>r</a:t>
            </a:r>
            <a:r>
              <a:rPr lang="en-US" sz="2200" i="1" baseline="-25000" dirty="0" err="1"/>
              <a:t>xy</a:t>
            </a:r>
            <a:r>
              <a:rPr lang="en-US" sz="2200" dirty="0"/>
              <a:t> </a:t>
            </a:r>
            <a:r>
              <a:rPr lang="ru-RU" sz="2200" dirty="0" smtClean="0"/>
              <a:t>=</a:t>
            </a:r>
            <a:r>
              <a:rPr lang="en-US" sz="2200" dirty="0" smtClean="0"/>
              <a:t> 0</a:t>
            </a:r>
            <a:r>
              <a:rPr lang="ru-RU" sz="2200" dirty="0" smtClean="0"/>
              <a:t>.</a:t>
            </a:r>
          </a:p>
          <a:p>
            <a:pPr lvl="0" hangingPunct="0"/>
            <a:r>
              <a:rPr lang="ru-RU" sz="2200" dirty="0" smtClean="0"/>
              <a:t>3. </a:t>
            </a:r>
            <a:r>
              <a:rPr lang="en-US" sz="2200" dirty="0" smtClean="0"/>
              <a:t>| </a:t>
            </a:r>
            <a:r>
              <a:rPr lang="en-US" sz="2200" i="1" dirty="0" err="1" smtClean="0"/>
              <a:t>r</a:t>
            </a:r>
            <a:r>
              <a:rPr lang="en-US" sz="2200" i="1" baseline="-25000" dirty="0" err="1" smtClean="0"/>
              <a:t>xy</a:t>
            </a:r>
            <a:r>
              <a:rPr lang="en-US" sz="2200" i="1" baseline="-25000" dirty="0" smtClean="0"/>
              <a:t> </a:t>
            </a:r>
            <a:r>
              <a:rPr lang="en-US" sz="2200" dirty="0" smtClean="0"/>
              <a:t>| </a:t>
            </a:r>
            <a:r>
              <a:rPr lang="ru-RU" sz="2200" dirty="0" smtClean="0"/>
              <a:t>=</a:t>
            </a:r>
            <a:r>
              <a:rPr lang="en-US" sz="2200" dirty="0" smtClean="0"/>
              <a:t> </a:t>
            </a:r>
            <a:r>
              <a:rPr lang="ru-RU" sz="2200" dirty="0" smtClean="0"/>
              <a:t>1 тогда и только тогда, когда имеется </a:t>
            </a:r>
            <a:r>
              <a:rPr lang="ru-RU" sz="2200" dirty="0" err="1" smtClean="0"/>
              <a:t>функцион</a:t>
            </a:r>
            <a:r>
              <a:rPr lang="ru-RU" sz="2200" dirty="0" smtClean="0"/>
              <a:t>.</a:t>
            </a:r>
            <a:r>
              <a:rPr lang="ru-RU" sz="800" dirty="0" smtClean="0"/>
              <a:t> </a:t>
            </a:r>
            <a:r>
              <a:rPr lang="ru-RU" sz="2200" dirty="0" smtClean="0"/>
              <a:t>линейная связь.</a:t>
            </a:r>
          </a:p>
          <a:p>
            <a:pPr lvl="0" hangingPunct="0"/>
            <a:r>
              <a:rPr lang="ru-RU" sz="2200" dirty="0" smtClean="0"/>
              <a:t>4. Коэффициент корреляции – симметричная характеристика: </a:t>
            </a:r>
            <a:r>
              <a:rPr lang="en-US" sz="2200" i="1" dirty="0" err="1"/>
              <a:t>r</a:t>
            </a:r>
            <a:r>
              <a:rPr lang="en-US" sz="2200" i="1" baseline="-25000" dirty="0" err="1"/>
              <a:t>xy</a:t>
            </a:r>
            <a:r>
              <a:rPr lang="en-US" sz="2200" dirty="0"/>
              <a:t> </a:t>
            </a:r>
            <a:r>
              <a:rPr lang="en-US" sz="2200" dirty="0" smtClean="0"/>
              <a:t>= </a:t>
            </a:r>
            <a:r>
              <a:rPr lang="en-US" sz="2200" i="1" dirty="0" err="1" smtClean="0"/>
              <a:t>r</a:t>
            </a:r>
            <a:r>
              <a:rPr lang="en-US" sz="2200" i="1" baseline="-25000" dirty="0" err="1" smtClean="0"/>
              <a:t>yx</a:t>
            </a:r>
            <a:r>
              <a:rPr lang="en-US" sz="2200" dirty="0" smtClean="0"/>
              <a:t>.</a:t>
            </a:r>
          </a:p>
          <a:p>
            <a:pPr lvl="0" hangingPunct="0"/>
            <a:r>
              <a:rPr lang="ru-RU" sz="2200" b="1" dirty="0" smtClean="0">
                <a:solidFill>
                  <a:srgbClr val="00FFFF"/>
                </a:solidFill>
              </a:rPr>
              <a:t>Если </a:t>
            </a:r>
            <a:r>
              <a:rPr lang="en-US" sz="2200" b="1" i="1" dirty="0" smtClean="0">
                <a:solidFill>
                  <a:srgbClr val="00FFFF"/>
                </a:solidFill>
              </a:rPr>
              <a:t>x</a:t>
            </a:r>
            <a:r>
              <a:rPr lang="en-US" sz="2200" b="1" dirty="0" smtClean="0">
                <a:solidFill>
                  <a:srgbClr val="00FFFF"/>
                </a:solidFill>
              </a:rPr>
              <a:t> </a:t>
            </a:r>
            <a:r>
              <a:rPr lang="ru-RU" sz="2200" b="1" dirty="0" smtClean="0">
                <a:solidFill>
                  <a:srgbClr val="00FFFF"/>
                </a:solidFill>
              </a:rPr>
              <a:t>и </a:t>
            </a:r>
            <a:r>
              <a:rPr lang="en-US" sz="2200" b="1" i="1" dirty="0" smtClean="0">
                <a:solidFill>
                  <a:srgbClr val="00FFFF"/>
                </a:solidFill>
              </a:rPr>
              <a:t>y</a:t>
            </a:r>
            <a:r>
              <a:rPr lang="en-US" sz="2200" b="1" dirty="0" smtClean="0">
                <a:solidFill>
                  <a:srgbClr val="00FFFF"/>
                </a:solidFill>
              </a:rPr>
              <a:t> </a:t>
            </a:r>
            <a:r>
              <a:rPr lang="ru-RU" sz="2200" b="1" dirty="0" smtClean="0">
                <a:solidFill>
                  <a:srgbClr val="00FFFF"/>
                </a:solidFill>
              </a:rPr>
              <a:t>распределены нормально или связаны только линейно:</a:t>
            </a:r>
          </a:p>
          <a:p>
            <a:pPr lvl="0" hangingPunct="0"/>
            <a:r>
              <a:rPr lang="en-US" sz="2200" dirty="0" smtClean="0"/>
              <a:t>5</a:t>
            </a:r>
            <a:r>
              <a:rPr lang="ru-RU" sz="2200" dirty="0" smtClean="0"/>
              <a:t>. Если </a:t>
            </a:r>
            <a:r>
              <a:rPr lang="en-US" sz="2200" i="1" dirty="0" err="1"/>
              <a:t>r</a:t>
            </a:r>
            <a:r>
              <a:rPr lang="en-US" sz="2200" i="1" baseline="-25000" dirty="0" err="1"/>
              <a:t>xy</a:t>
            </a:r>
            <a:r>
              <a:rPr lang="en-US" sz="2200" dirty="0"/>
              <a:t> </a:t>
            </a:r>
            <a:r>
              <a:rPr lang="ru-RU" sz="2200" dirty="0"/>
              <a:t>=</a:t>
            </a:r>
            <a:r>
              <a:rPr lang="en-US" sz="2200" dirty="0" smtClean="0"/>
              <a:t> 0</a:t>
            </a:r>
            <a:r>
              <a:rPr lang="ru-RU" sz="2200" dirty="0" smtClean="0"/>
              <a:t>, то </a:t>
            </a:r>
            <a:r>
              <a:rPr lang="en-US" sz="2200" i="1" dirty="0" smtClean="0"/>
              <a:t>x</a:t>
            </a:r>
            <a:r>
              <a:rPr lang="en-US" sz="2200" dirty="0" smtClean="0"/>
              <a:t> </a:t>
            </a:r>
            <a:r>
              <a:rPr lang="ru-RU" sz="2200" dirty="0" smtClean="0"/>
              <a:t>и </a:t>
            </a:r>
            <a:r>
              <a:rPr lang="en-US" sz="2200" i="1" dirty="0" smtClean="0"/>
              <a:t>y</a:t>
            </a:r>
            <a:r>
              <a:rPr lang="en-US" sz="2200" dirty="0" smtClean="0"/>
              <a:t> </a:t>
            </a:r>
            <a:r>
              <a:rPr lang="ru-RU" sz="2200" dirty="0" smtClean="0"/>
              <a:t>статистически независимы.</a:t>
            </a:r>
          </a:p>
          <a:p>
            <a:pPr lvl="0" hangingPunct="0"/>
            <a:r>
              <a:rPr lang="ru-RU" sz="2200" dirty="0" smtClean="0"/>
              <a:t>6. </a:t>
            </a:r>
            <a:r>
              <a:rPr lang="en-US" sz="2200" i="1" dirty="0" err="1" smtClean="0"/>
              <a:t>K</a:t>
            </a:r>
            <a:r>
              <a:rPr lang="en-US" sz="2200" i="1" baseline="-25000" dirty="0" err="1" smtClean="0"/>
              <a:t>d</a:t>
            </a:r>
            <a:r>
              <a:rPr lang="en-US" sz="2200" i="1" baseline="-25000" dirty="0" smtClean="0"/>
              <a:t> </a:t>
            </a:r>
            <a:r>
              <a:rPr lang="en-US" sz="2200" dirty="0" smtClean="0"/>
              <a:t>(</a:t>
            </a:r>
            <a:r>
              <a:rPr lang="en-US" sz="2200" i="1" dirty="0" smtClean="0"/>
              <a:t>y</a:t>
            </a:r>
            <a:r>
              <a:rPr lang="en-US" sz="2200" dirty="0" smtClean="0"/>
              <a:t>, </a:t>
            </a:r>
            <a:r>
              <a:rPr lang="ru-RU" sz="2200" i="1" dirty="0" smtClean="0"/>
              <a:t>х</a:t>
            </a:r>
            <a:r>
              <a:rPr lang="en-US" sz="2200" dirty="0" smtClean="0"/>
              <a:t>)</a:t>
            </a:r>
            <a:r>
              <a:rPr lang="ru-RU" sz="2200" dirty="0" smtClean="0"/>
              <a:t> = </a:t>
            </a:r>
            <a:r>
              <a:rPr lang="en-US" sz="2200" i="1" dirty="0" smtClean="0"/>
              <a:t>r</a:t>
            </a:r>
            <a:r>
              <a:rPr lang="en-US" sz="2200" i="1" baseline="-25000" dirty="0" smtClean="0"/>
              <a:t>xy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.</a:t>
            </a:r>
            <a:endParaRPr lang="ru-RU" sz="2200" dirty="0" smtClean="0"/>
          </a:p>
        </p:txBody>
      </p:sp>
      <p:sp>
        <p:nvSpPr>
          <p:cNvPr id="16" name="Прямоугольник 15"/>
          <p:cNvSpPr/>
          <p:nvPr/>
        </p:nvSpPr>
        <p:spPr>
          <a:xfrm>
            <a:off x="135430" y="1167387"/>
            <a:ext cx="889903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Парные корреляционные характеристики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/>
              <a:t>измеряют тесноту связи без учета опосредованного или совместного влияния других показателей, только на основе наблюдения значений двух переменных</a:t>
            </a:r>
            <a:r>
              <a:rPr lang="ru-RU" sz="2200" dirty="0" smtClean="0"/>
              <a:t>.</a:t>
            </a:r>
            <a:endParaRPr lang="ru-RU" sz="2200" b="1" spc="-20" dirty="0" smtClean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8588" y="2275443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Коэффициент корреляции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 smtClean="0"/>
              <a:t>измеряет </a:t>
            </a:r>
            <a:r>
              <a:rPr lang="ru-RU" sz="2200" dirty="0"/>
              <a:t>тесноту </a:t>
            </a:r>
            <a:r>
              <a:rPr lang="ru-RU" sz="2200" dirty="0" smtClean="0"/>
              <a:t>парной линейной связи:</a:t>
            </a:r>
            <a:endParaRPr lang="ru-RU" sz="2200" b="1" spc="-20" dirty="0" smtClean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6713"/>
              </p:ext>
            </p:extLst>
          </p:nvPr>
        </p:nvGraphicFramePr>
        <p:xfrm>
          <a:off x="605089" y="2620464"/>
          <a:ext cx="27892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Уравнение" r:id="rId3" imgW="1549080" imgH="457200" progId="Equation.3">
                  <p:embed/>
                </p:oleObj>
              </mc:Choice>
              <mc:Fallback>
                <p:oleObj name="Уравнение" r:id="rId3" imgW="1549080" imgH="457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089" y="2620464"/>
                        <a:ext cx="2789238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0803851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Проверка гипотезы о наличии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парной линейной связи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2</a:t>
            </a:r>
            <a:r>
              <a:rPr lang="en-US" altLang="ru-RU" sz="7200" b="1" dirty="0" smtClean="0">
                <a:latin typeface="Times New Roman Cyr" pitchFamily="18" charset="0"/>
              </a:rPr>
              <a:t>1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8588" y="3464572"/>
            <a:ext cx="890587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Вопрос: </a:t>
            </a:r>
            <a:r>
              <a:rPr lang="ru-RU" sz="2200" dirty="0" smtClean="0"/>
              <a:t>какую </a:t>
            </a:r>
            <a:r>
              <a:rPr lang="ru-RU" sz="2200" dirty="0"/>
              <a:t>величину выборочного коэффициента корреляции можно считать достаточной для статистически обоснованного вывода о наличии </a:t>
            </a:r>
            <a:r>
              <a:rPr lang="ru-RU" sz="2200" dirty="0" smtClean="0"/>
              <a:t>связи </a:t>
            </a:r>
            <a:r>
              <a:rPr lang="ru-RU" sz="2200" dirty="0"/>
              <a:t>между исследуемыми переменными?</a:t>
            </a:r>
          </a:p>
          <a:p>
            <a:pPr algn="just" hangingPunct="0"/>
            <a:r>
              <a:rPr lang="ru-RU" sz="2200" b="1" dirty="0">
                <a:solidFill>
                  <a:srgbClr val="00FFFF"/>
                </a:solidFill>
              </a:rPr>
              <a:t>Величина зависит от размерности</a:t>
            </a:r>
            <a:r>
              <a:rPr lang="ru-RU" sz="2200" dirty="0"/>
              <a:t>, поскольку с уменьшением объема выборки ослабевает надежность статистических </a:t>
            </a:r>
            <a:r>
              <a:rPr lang="ru-RU" sz="2200" dirty="0" smtClean="0"/>
              <a:t>характеристик, и </a:t>
            </a:r>
            <a:r>
              <a:rPr lang="ru-RU" sz="2200" b="1" dirty="0" smtClean="0">
                <a:solidFill>
                  <a:srgbClr val="00FFFF"/>
                </a:solidFill>
              </a:rPr>
              <a:t>уровня значимости </a:t>
            </a:r>
            <a:r>
              <a:rPr lang="ru-RU" sz="2200" dirty="0" smtClean="0"/>
              <a:t>– вероятности ошибки первого рода (отвергнуть истинную гипотезу.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35430" y="1520311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Выборочный коэффициент корреляции:</a:t>
            </a: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695410"/>
              </p:ext>
            </p:extLst>
          </p:nvPr>
        </p:nvGraphicFramePr>
        <p:xfrm>
          <a:off x="529388" y="1814240"/>
          <a:ext cx="374904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Уравнение" r:id="rId3" imgW="2082800" imgH="952500" progId="Equation.3">
                  <p:embed/>
                </p:oleObj>
              </mc:Choice>
              <mc:Fallback>
                <p:oleObj name="Уравнение" r:id="rId3" imgW="2082800" imgH="952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88" y="1814240"/>
                        <a:ext cx="3749040" cy="171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278428" y="2439351"/>
            <a:ext cx="45447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КОРРЕЛ(</a:t>
            </a:r>
            <a:r>
              <a:rPr lang="en-US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aseline="-25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2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i="1" baseline="-25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r>
              <a:rPr lang="en-US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baseline="-25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2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i="1" baseline="-25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2200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03661"/>
              </p:ext>
            </p:extLst>
          </p:nvPr>
        </p:nvGraphicFramePr>
        <p:xfrm>
          <a:off x="1840728" y="5790853"/>
          <a:ext cx="2696310" cy="105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Уравнение" r:id="rId5" imgW="1497950" imgH="583947" progId="Equation.3">
                  <p:embed/>
                </p:oleObj>
              </mc:Choice>
              <mc:Fallback>
                <p:oleObj name="Уравнение" r:id="rId5" imgW="1497950" imgH="58394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0728" y="5790853"/>
                        <a:ext cx="2696310" cy="10511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2084" y="6011509"/>
            <a:ext cx="903048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rgbClr val="00FFFF"/>
                </a:solidFill>
                <a:effectLst/>
                <a:latin typeface="+mn-lt"/>
                <a:ea typeface="Times New Roman" panose="02020603050405020304" pitchFamily="18" charset="0"/>
              </a:rPr>
              <a:t>Статистика:</a:t>
            </a:r>
            <a:r>
              <a:rPr kumimoji="0" lang="ru-RU" altLang="ru-RU" sz="2200" b="1" i="0" u="none" strike="noStrike" cap="none" normalizeH="0" dirty="0" smtClean="0">
                <a:ln>
                  <a:noFill/>
                </a:ln>
                <a:solidFill>
                  <a:srgbClr val="00FFFF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kumimoji="0" lang="ru-RU" altLang="ru-RU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                                       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– закон распределения Стьюдента.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634868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5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Проверка гипотезы о наличи</a:t>
            </a:r>
            <a:r>
              <a:rPr lang="ru-RU" altLang="ru-RU" b="1" dirty="0">
                <a:solidFill>
                  <a:srgbClr val="00FFFF"/>
                </a:solidFill>
                <a:latin typeface="Times New Roman Cyr" pitchFamily="18" charset="0"/>
              </a:rPr>
              <a:t>и</a:t>
            </a:r>
            <a:endParaRPr lang="ru-RU" altLang="ru-RU" b="1" dirty="0" smtClean="0">
              <a:solidFill>
                <a:srgbClr val="00FFFF"/>
              </a:solidFill>
              <a:latin typeface="Times New Roman Cyr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парной линейной связи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22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8586" y="1858870"/>
            <a:ext cx="901541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1. Выбираем уровень значимости </a:t>
            </a:r>
            <a:r>
              <a:rPr lang="el-GR" sz="2200" b="1" i="1" dirty="0" smtClean="0">
                <a:solidFill>
                  <a:srgbClr val="00FFFF"/>
                </a:solidFill>
              </a:rPr>
              <a:t>α</a:t>
            </a:r>
            <a:r>
              <a:rPr lang="ru-RU" sz="2200" b="1" dirty="0" smtClean="0">
                <a:solidFill>
                  <a:srgbClr val="00FFFF"/>
                </a:solidFill>
              </a:rPr>
              <a:t>.</a:t>
            </a:r>
            <a:endParaRPr lang="en-US" sz="2200" b="1" dirty="0" smtClean="0">
              <a:solidFill>
                <a:srgbClr val="00FFFF"/>
              </a:solidFill>
            </a:endParaRPr>
          </a:p>
          <a:p>
            <a:pPr algn="just" hangingPunct="0"/>
            <a:r>
              <a:rPr lang="en-US" sz="2200" dirty="0" smtClean="0"/>
              <a:t>    </a:t>
            </a:r>
            <a:r>
              <a:rPr lang="ru-RU" sz="2200" dirty="0" smtClean="0"/>
              <a:t>Типичные значения </a:t>
            </a:r>
            <a:r>
              <a:rPr lang="en-US" sz="2200" dirty="0" smtClean="0"/>
              <a:t> </a:t>
            </a:r>
            <a:r>
              <a:rPr lang="el-GR" sz="2200" b="1" i="1" dirty="0" smtClean="0">
                <a:solidFill>
                  <a:srgbClr val="00FFFF"/>
                </a:solidFill>
              </a:rPr>
              <a:t>α</a:t>
            </a:r>
            <a:r>
              <a:rPr lang="en-US" sz="2200" b="1" dirty="0" smtClean="0">
                <a:solidFill>
                  <a:srgbClr val="00FFFF"/>
                </a:solidFill>
              </a:rPr>
              <a:t> = 0,05</a:t>
            </a:r>
            <a:r>
              <a:rPr lang="en-US" sz="2200" dirty="0" smtClean="0"/>
              <a:t>;  0,1;  0,01,  0,001.</a:t>
            </a:r>
            <a:endParaRPr lang="ru-RU" sz="2200" dirty="0"/>
          </a:p>
          <a:p>
            <a:pPr algn="just" hangingPunct="0"/>
            <a:r>
              <a:rPr lang="en-US" sz="2200" b="1" dirty="0" smtClean="0">
                <a:solidFill>
                  <a:srgbClr val="00FFFF"/>
                </a:solidFill>
              </a:rPr>
              <a:t>2</a:t>
            </a:r>
            <a:r>
              <a:rPr lang="ru-RU" sz="2200" b="1" dirty="0" smtClean="0">
                <a:solidFill>
                  <a:srgbClr val="00FFFF"/>
                </a:solidFill>
              </a:rPr>
              <a:t>. Вычисляем эмпирическое значение критерия:</a:t>
            </a:r>
          </a:p>
          <a:p>
            <a:pPr algn="just" hangingPunct="0"/>
            <a:endParaRPr lang="ru-RU" sz="2200" dirty="0"/>
          </a:p>
          <a:p>
            <a:pPr algn="just" hangingPunct="0"/>
            <a:endParaRPr lang="ru-RU" sz="2200" dirty="0" smtClean="0"/>
          </a:p>
          <a:p>
            <a:pPr algn="just" hangingPunct="0"/>
            <a:endParaRPr lang="ru-RU" sz="2200" dirty="0" smtClean="0"/>
          </a:p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3. Вычисляем критическую точку:</a:t>
            </a:r>
          </a:p>
          <a:p>
            <a:pPr algn="just" hangingPunct="0"/>
            <a:r>
              <a:rPr lang="ru-RU" sz="2200" dirty="0"/>
              <a:t> </a:t>
            </a:r>
            <a:r>
              <a:rPr lang="ru-RU" sz="2200" dirty="0" smtClean="0"/>
              <a:t>                                  СТЬЮДРАСПОБР (</a:t>
            </a:r>
            <a:r>
              <a:rPr lang="el-GR" sz="2200" i="1" dirty="0" smtClean="0"/>
              <a:t>α</a:t>
            </a:r>
            <a:r>
              <a:rPr lang="en-US" sz="2200" dirty="0" smtClean="0"/>
              <a:t>; </a:t>
            </a:r>
            <a:r>
              <a:rPr lang="en-US" sz="2200" i="1" dirty="0" smtClean="0"/>
              <a:t>n</a:t>
            </a:r>
            <a:r>
              <a:rPr lang="en-US" sz="2200" dirty="0" smtClean="0"/>
              <a:t> – 2).</a:t>
            </a:r>
          </a:p>
          <a:p>
            <a:pPr algn="just" hangingPunct="0"/>
            <a:r>
              <a:rPr lang="en-US" sz="2200" b="1" dirty="0" smtClean="0">
                <a:solidFill>
                  <a:srgbClr val="00FFFF"/>
                </a:solidFill>
              </a:rPr>
              <a:t>4. </a:t>
            </a:r>
            <a:r>
              <a:rPr lang="ru-RU" sz="2200" b="1" dirty="0" smtClean="0">
                <a:solidFill>
                  <a:srgbClr val="00FFFF"/>
                </a:solidFill>
              </a:rPr>
              <a:t>Сравниваем эмпирическое и критическое значение</a:t>
            </a:r>
            <a:r>
              <a:rPr lang="ru-RU" sz="2200" dirty="0" smtClean="0"/>
              <a:t> и делаем вывод:</a:t>
            </a:r>
          </a:p>
          <a:p>
            <a:pPr algn="just" hangingPunct="0"/>
            <a:r>
              <a:rPr lang="ru-RU" sz="2200" dirty="0"/>
              <a:t> </a:t>
            </a:r>
            <a:r>
              <a:rPr lang="ru-RU" sz="2200" dirty="0" smtClean="0"/>
              <a:t>   Если  </a:t>
            </a:r>
            <a:r>
              <a:rPr lang="en-US" sz="2200" i="1" dirty="0" smtClean="0"/>
              <a:t>t</a:t>
            </a:r>
            <a:r>
              <a:rPr lang="ru-RU" sz="2200" baseline="-25000" dirty="0" err="1" smtClean="0"/>
              <a:t>эмп</a:t>
            </a:r>
            <a:r>
              <a:rPr lang="ru-RU" sz="2200" dirty="0" smtClean="0"/>
              <a:t> </a:t>
            </a:r>
            <a:r>
              <a:rPr lang="en-US" sz="2200" dirty="0" smtClean="0"/>
              <a:t>&gt; </a:t>
            </a:r>
            <a:r>
              <a:rPr lang="en-US" sz="2200" i="1" dirty="0" smtClean="0"/>
              <a:t>t</a:t>
            </a:r>
            <a:r>
              <a:rPr lang="ru-RU" sz="2200" baseline="-25000" dirty="0" err="1" smtClean="0"/>
              <a:t>крит</a:t>
            </a:r>
            <a:r>
              <a:rPr lang="ru-RU" sz="2200" baseline="-25000" dirty="0" smtClean="0"/>
              <a:t> </a:t>
            </a:r>
            <a:r>
              <a:rPr lang="ru-RU" sz="2200" dirty="0" smtClean="0"/>
              <a:t>,  то гипотеза </a:t>
            </a:r>
            <a:r>
              <a:rPr lang="en-US" sz="2200" i="1" dirty="0" smtClean="0"/>
              <a:t>H</a:t>
            </a:r>
            <a:r>
              <a:rPr lang="ru-RU" sz="2200" baseline="-25000" dirty="0" smtClean="0"/>
              <a:t>0 </a:t>
            </a:r>
            <a:r>
              <a:rPr lang="en-US" sz="2200" dirty="0" smtClean="0"/>
              <a:t> </a:t>
            </a:r>
            <a:r>
              <a:rPr lang="ru-RU" sz="2200" dirty="0" smtClean="0"/>
              <a:t>отвергается при уровне значимости </a:t>
            </a:r>
            <a:r>
              <a:rPr lang="el-GR" sz="2200" i="1" dirty="0" smtClean="0"/>
              <a:t>α</a:t>
            </a:r>
            <a:r>
              <a:rPr lang="ru-RU" sz="2200" dirty="0" smtClean="0"/>
              <a:t>,</a:t>
            </a:r>
          </a:p>
          <a:p>
            <a:pPr algn="just" hangingPunct="0"/>
            <a:r>
              <a:rPr lang="ru-RU" sz="2200" dirty="0"/>
              <a:t> </a:t>
            </a:r>
            <a:r>
              <a:rPr lang="ru-RU" sz="2200" dirty="0" smtClean="0"/>
              <a:t>   между переменными наблюдается связь, близкая к линейной.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35430" y="1520311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Гипотеза о статистической независимости </a:t>
            </a:r>
            <a:r>
              <a:rPr lang="en-US" sz="2200" b="1" i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2200" b="1" i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200" b="1" i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b="1" spc="-20" baseline="-2500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en-US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 </a:t>
            </a:r>
            <a:r>
              <a:rPr lang="en-US" sz="2200" b="1" i="1" spc="-20" dirty="0" err="1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200" b="1" i="1" spc="-20" baseline="-25000" dirty="0" err="1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xy</a:t>
            </a:r>
            <a:r>
              <a:rPr lang="en-US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0.</a:t>
            </a:r>
            <a:endParaRPr lang="ru-RU" sz="2200" b="1" spc="-20" dirty="0" smtClean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66520" y="5624829"/>
            <a:ext cx="892935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hangingPunct="0"/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Возможно решение обратной</a:t>
            </a:r>
            <a:r>
              <a:rPr kumimoji="0" lang="ru-RU" altLang="ru-RU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задачи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– найти такое значение </a:t>
            </a:r>
            <a:r>
              <a:rPr lang="el-GR" sz="2200" i="1" dirty="0"/>
              <a:t>α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, при кото-ром эмпирическое и критическое</a:t>
            </a:r>
            <a:r>
              <a:rPr kumimoji="0" lang="ru-RU" altLang="ru-RU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значение совпадают. Это граничное значение уровня значимости называет</a:t>
            </a:r>
            <a:r>
              <a:rPr lang="ru-RU" altLang="ru-RU" sz="2200" dirty="0" smtClean="0">
                <a:latin typeface="+mn-lt"/>
                <a:ea typeface="Times New Roman" panose="02020603050405020304" pitchFamily="18" charset="0"/>
              </a:rPr>
              <a:t>ся </a:t>
            </a:r>
            <a:r>
              <a:rPr kumimoji="0" lang="ru-RU" altLang="ru-RU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kumimoji="0" lang="en-US" altLang="ru-RU" sz="2200" b="1" i="1" u="none" strike="noStrike" cap="none" normalizeH="0" dirty="0" smtClean="0">
                <a:ln>
                  <a:noFill/>
                </a:ln>
                <a:solidFill>
                  <a:srgbClr val="00FFFF"/>
                </a:solidFill>
                <a:effectLst/>
                <a:latin typeface="+mn-lt"/>
                <a:ea typeface="Times New Roman" panose="02020603050405020304" pitchFamily="18" charset="0"/>
              </a:rPr>
              <a:t>p</a:t>
            </a:r>
            <a:r>
              <a:rPr kumimoji="0" lang="en-US" altLang="ru-RU" sz="2200" b="1" i="0" u="none" strike="noStrike" cap="none" normalizeH="0" dirty="0" smtClean="0">
                <a:ln>
                  <a:noFill/>
                </a:ln>
                <a:solidFill>
                  <a:srgbClr val="00FFFF"/>
                </a:solidFill>
                <a:effectLst/>
                <a:latin typeface="+mn-lt"/>
                <a:ea typeface="Times New Roman" panose="02020603050405020304" pitchFamily="18" charset="0"/>
              </a:rPr>
              <a:t>-value</a:t>
            </a:r>
            <a:r>
              <a:rPr kumimoji="0" lang="en-US" altLang="ru-RU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790581"/>
              </p:ext>
            </p:extLst>
          </p:nvPr>
        </p:nvGraphicFramePr>
        <p:xfrm>
          <a:off x="492689" y="2897727"/>
          <a:ext cx="2103120" cy="10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Уравнение" r:id="rId4" imgW="1168400" imgH="596900" progId="Equation.3">
                  <p:embed/>
                </p:oleObj>
              </mc:Choice>
              <mc:Fallback>
                <p:oleObj name="Уравнение" r:id="rId4" imgW="1168400" imgH="5969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89" y="2897727"/>
                        <a:ext cx="2103120" cy="1074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725792"/>
              </p:ext>
            </p:extLst>
          </p:nvPr>
        </p:nvGraphicFramePr>
        <p:xfrm>
          <a:off x="508731" y="4230345"/>
          <a:ext cx="2171448" cy="43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6" name="Уравнение" r:id="rId6" imgW="1206360" imgH="241200" progId="Equation.3">
                  <p:embed/>
                </p:oleObj>
              </mc:Choice>
              <mc:Fallback>
                <p:oleObj name="Уравнение" r:id="rId6" imgW="120636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31" y="4230345"/>
                        <a:ext cx="2171448" cy="434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191330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Доверительный интервал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для истинного значения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>
                <a:solidFill>
                  <a:srgbClr val="00FFFF"/>
                </a:solidFill>
                <a:latin typeface="Times New Roman Cyr" pitchFamily="18" charset="0"/>
              </a:rPr>
              <a:t>к</a:t>
            </a: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оэффициента корреляции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23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8586" y="2564724"/>
            <a:ext cx="901541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1. Выбираем доверительную вероятность </a:t>
            </a:r>
            <a:r>
              <a:rPr lang="el-GR" sz="2200" b="1" i="1" dirty="0" smtClean="0">
                <a:solidFill>
                  <a:srgbClr val="00FFFF"/>
                </a:solidFill>
              </a:rPr>
              <a:t>γ</a:t>
            </a:r>
            <a:r>
              <a:rPr lang="ru-RU" sz="2200" b="1" dirty="0" smtClean="0">
                <a:solidFill>
                  <a:srgbClr val="00FFFF"/>
                </a:solidFill>
              </a:rPr>
              <a:t>.</a:t>
            </a:r>
            <a:endParaRPr lang="en-US" sz="2200" b="1" dirty="0" smtClean="0">
              <a:solidFill>
                <a:srgbClr val="00FFFF"/>
              </a:solidFill>
            </a:endParaRPr>
          </a:p>
          <a:p>
            <a:pPr algn="just" hangingPunct="0"/>
            <a:r>
              <a:rPr lang="en-US" sz="2200" dirty="0" smtClean="0"/>
              <a:t>    </a:t>
            </a:r>
            <a:r>
              <a:rPr lang="ru-RU" sz="2200" dirty="0" smtClean="0"/>
              <a:t>Типичные значения </a:t>
            </a:r>
            <a:r>
              <a:rPr lang="el-GR" sz="2200" b="1" i="1" dirty="0">
                <a:solidFill>
                  <a:srgbClr val="00FFFF"/>
                </a:solidFill>
              </a:rPr>
              <a:t>γ</a:t>
            </a:r>
            <a:r>
              <a:rPr lang="en-US" sz="2200" b="1" dirty="0" smtClean="0">
                <a:solidFill>
                  <a:srgbClr val="00FFFF"/>
                </a:solidFill>
              </a:rPr>
              <a:t> = 0,</a:t>
            </a:r>
            <a:r>
              <a:rPr lang="ru-RU" sz="2200" b="1" dirty="0" smtClean="0">
                <a:solidFill>
                  <a:srgbClr val="00FFFF"/>
                </a:solidFill>
              </a:rPr>
              <a:t>9</a:t>
            </a:r>
            <a:r>
              <a:rPr lang="en-US" sz="2200" b="1" dirty="0" smtClean="0">
                <a:solidFill>
                  <a:srgbClr val="00FFFF"/>
                </a:solidFill>
              </a:rPr>
              <a:t>5</a:t>
            </a:r>
            <a:r>
              <a:rPr lang="en-US" sz="2200" dirty="0" smtClean="0"/>
              <a:t>;  0,</a:t>
            </a:r>
            <a:r>
              <a:rPr lang="ru-RU" sz="2200" dirty="0" smtClean="0"/>
              <a:t>9</a:t>
            </a:r>
            <a:r>
              <a:rPr lang="en-US" sz="2200" dirty="0" smtClean="0"/>
              <a:t>;  0,</a:t>
            </a:r>
            <a:r>
              <a:rPr lang="ru-RU" sz="2200" dirty="0" smtClean="0"/>
              <a:t>99</a:t>
            </a:r>
            <a:r>
              <a:rPr lang="en-US" sz="2200" dirty="0" smtClean="0"/>
              <a:t>,  0,</a:t>
            </a:r>
            <a:r>
              <a:rPr lang="ru-RU" sz="2200" dirty="0" smtClean="0"/>
              <a:t>999.</a:t>
            </a:r>
            <a:endParaRPr lang="ru-RU" sz="2200" dirty="0"/>
          </a:p>
          <a:p>
            <a:pPr algn="just" hangingPunct="0"/>
            <a:r>
              <a:rPr lang="en-US" sz="2200" b="1" dirty="0" smtClean="0">
                <a:solidFill>
                  <a:srgbClr val="00FFFF"/>
                </a:solidFill>
              </a:rPr>
              <a:t>2</a:t>
            </a:r>
            <a:r>
              <a:rPr lang="ru-RU" sz="2200" b="1" dirty="0" smtClean="0">
                <a:solidFill>
                  <a:srgbClr val="00FFFF"/>
                </a:solidFill>
              </a:rPr>
              <a:t>. Убираем асимметричность преобразованием Фишера: </a:t>
            </a:r>
          </a:p>
          <a:p>
            <a:pPr algn="just" hangingPunct="0"/>
            <a:endParaRPr lang="ru-RU" sz="2200" dirty="0"/>
          </a:p>
          <a:p>
            <a:pPr algn="just" hangingPunct="0"/>
            <a:endParaRPr lang="ru-RU" sz="2200" dirty="0" smtClean="0"/>
          </a:p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3. Убираем смещение:</a:t>
            </a:r>
          </a:p>
          <a:p>
            <a:pPr algn="just" hangingPunct="0"/>
            <a:endParaRPr lang="ru-RU" sz="800" b="1" dirty="0" smtClean="0">
              <a:solidFill>
                <a:srgbClr val="00FFFF"/>
              </a:solidFill>
            </a:endParaRPr>
          </a:p>
          <a:p>
            <a:pPr algn="just" hangingPunct="0"/>
            <a:r>
              <a:rPr lang="en-US" sz="2200" b="1" dirty="0" smtClean="0">
                <a:solidFill>
                  <a:srgbClr val="00FFFF"/>
                </a:solidFill>
              </a:rPr>
              <a:t>4. </a:t>
            </a:r>
            <a:r>
              <a:rPr lang="ru-RU" sz="2200" b="1" dirty="0" smtClean="0">
                <a:solidFill>
                  <a:srgbClr val="00FFFF"/>
                </a:solidFill>
              </a:rPr>
              <a:t>Находим доверительный интервал для переменной </a:t>
            </a:r>
            <a:r>
              <a:rPr lang="en-US" sz="2200" b="1" i="1" dirty="0" smtClean="0">
                <a:solidFill>
                  <a:srgbClr val="00FFFF"/>
                </a:solidFill>
              </a:rPr>
              <a:t>z</a:t>
            </a:r>
            <a:r>
              <a:rPr lang="en-US" sz="2200" b="1" dirty="0" smtClean="0">
                <a:solidFill>
                  <a:srgbClr val="00FFFF"/>
                </a:solidFill>
              </a:rPr>
              <a:t>:</a:t>
            </a:r>
            <a:endParaRPr lang="ru-RU" sz="2200" b="1" dirty="0" smtClean="0">
              <a:solidFill>
                <a:srgbClr val="00FFFF"/>
              </a:solidFill>
            </a:endParaRPr>
          </a:p>
          <a:p>
            <a:pPr algn="just" hangingPunct="0"/>
            <a:endParaRPr lang="en-US" sz="2200" dirty="0" smtClean="0"/>
          </a:p>
          <a:p>
            <a:pPr algn="just" hangingPunct="0"/>
            <a:endParaRPr lang="en-US" sz="2200" dirty="0"/>
          </a:p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5</a:t>
            </a:r>
            <a:r>
              <a:rPr lang="en-US" sz="2200" b="1" dirty="0" smtClean="0">
                <a:solidFill>
                  <a:srgbClr val="00FFFF"/>
                </a:solidFill>
              </a:rPr>
              <a:t>. </a:t>
            </a:r>
            <a:r>
              <a:rPr lang="ru-RU" sz="2200" b="1" dirty="0" smtClean="0">
                <a:solidFill>
                  <a:srgbClr val="00FFFF"/>
                </a:solidFill>
              </a:rPr>
              <a:t>Возвращаемся в исходные координаты:</a:t>
            </a:r>
          </a:p>
          <a:p>
            <a:pPr algn="just" hangingPunct="0"/>
            <a:endParaRPr lang="ru-RU" sz="1000" dirty="0" smtClean="0"/>
          </a:p>
          <a:p>
            <a:pPr algn="just" hangingPunct="0"/>
            <a:r>
              <a:rPr lang="ru-RU" sz="2200" dirty="0" smtClean="0"/>
              <a:t>                            ФИШЕРОБР(</a:t>
            </a:r>
            <a:r>
              <a:rPr lang="en-US" sz="2200" dirty="0" smtClean="0"/>
              <a:t>z)</a:t>
            </a:r>
            <a:r>
              <a:rPr lang="ru-RU" sz="2200" dirty="0" smtClean="0"/>
              <a:t>,</a:t>
            </a:r>
            <a:endParaRPr lang="en-US" sz="2200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50479" y="1868659"/>
            <a:ext cx="881396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hangingPunct="0"/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Доверительный интервал для истинного</a:t>
            </a:r>
            <a:r>
              <a:rPr kumimoji="0" lang="ru-RU" altLang="ru-RU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значения коэффициента </a:t>
            </a:r>
            <a:r>
              <a:rPr kumimoji="0" lang="ru-RU" altLang="ru-RU" sz="22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корре-ляции</a:t>
            </a:r>
            <a:r>
              <a:rPr kumimoji="0" lang="ru-RU" altLang="ru-RU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асимметричен и смещен относительно оценки      . 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582396"/>
              </p:ext>
            </p:extLst>
          </p:nvPr>
        </p:nvGraphicFramePr>
        <p:xfrm>
          <a:off x="6593306" y="2265530"/>
          <a:ext cx="388283" cy="433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6" name="Уравнение" r:id="rId4" imgW="215713" imgH="241091" progId="Equation.3">
                  <p:embed/>
                </p:oleObj>
              </mc:Choice>
              <mc:Fallback>
                <p:oleObj name="Уравнение" r:id="rId4" imgW="215713" imgH="24109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3306" y="2265530"/>
                        <a:ext cx="388283" cy="4339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517345"/>
              </p:ext>
            </p:extLst>
          </p:nvPr>
        </p:nvGraphicFramePr>
        <p:xfrm>
          <a:off x="465053" y="3602795"/>
          <a:ext cx="3154680" cy="70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" name="Уравнение" r:id="rId6" imgW="1752600" imgH="393700" progId="Equation.3">
                  <p:embed/>
                </p:oleObj>
              </mc:Choice>
              <mc:Fallback>
                <p:oleObj name="Уравнение" r:id="rId6" imgW="17526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53" y="3602795"/>
                        <a:ext cx="3154680" cy="7086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086970"/>
              </p:ext>
            </p:extLst>
          </p:nvPr>
        </p:nvGraphicFramePr>
        <p:xfrm>
          <a:off x="3100388" y="4112211"/>
          <a:ext cx="17843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Уравнение" r:id="rId8" imgW="990360" imgH="419040" progId="Equation.3">
                  <p:embed/>
                </p:oleObj>
              </mc:Choice>
              <mc:Fallback>
                <p:oleObj name="Уравнение" r:id="rId8" imgW="99036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4112211"/>
                        <a:ext cx="1784350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208021"/>
              </p:ext>
            </p:extLst>
          </p:nvPr>
        </p:nvGraphicFramePr>
        <p:xfrm>
          <a:off x="463969" y="5004553"/>
          <a:ext cx="4503737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name="Уравнение" r:id="rId10" imgW="2501640" imgH="482400" progId="Equation.3">
                  <p:embed/>
                </p:oleObj>
              </mc:Choice>
              <mc:Fallback>
                <p:oleObj name="Уравнение" r:id="rId10" imgW="2501640" imgH="48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969" y="5004553"/>
                        <a:ext cx="4503737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4919579" y="5151310"/>
            <a:ext cx="41923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l-GR" sz="2200" i="1" baseline="-25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α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НОРМСТОБР(</a:t>
            </a:r>
            <a:r>
              <a:rPr lang="el-GR" sz="2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α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 – квантили</a:t>
            </a:r>
          </a:p>
          <a:p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      норм. </a:t>
            </a:r>
            <a:r>
              <a:rPr lang="ru-RU" sz="22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станд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распределения.</a:t>
            </a:r>
            <a:endParaRPr lang="ru-RU" sz="2200" dirty="0"/>
          </a:p>
        </p:txBody>
      </p:sp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402580"/>
              </p:ext>
            </p:extLst>
          </p:nvPr>
        </p:nvGraphicFramePr>
        <p:xfrm>
          <a:off x="4256088" y="6126915"/>
          <a:ext cx="477678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Уравнение" r:id="rId12" imgW="2654300" imgH="292100" progId="Equation.3">
                  <p:embed/>
                </p:oleObj>
              </mc:Choice>
              <mc:Fallback>
                <p:oleObj name="Уравнение" r:id="rId12" imgW="2654300" imgH="2921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6126915"/>
                        <a:ext cx="4776787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340656"/>
              </p:ext>
            </p:extLst>
          </p:nvPr>
        </p:nvGraphicFramePr>
        <p:xfrm>
          <a:off x="463969" y="5996540"/>
          <a:ext cx="169164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name="Уравнение" r:id="rId14" imgW="939800" imgH="457200" progId="Equation.3">
                  <p:embed/>
                </p:oleObj>
              </mc:Choice>
              <mc:Fallback>
                <p:oleObj name="Уравнение" r:id="rId14" imgW="939800" imgH="457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969" y="5996540"/>
                        <a:ext cx="1691640" cy="822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5165866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Влияние ошибок измерения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анализируемых переменных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на величину коэффициента корреляции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7200" b="1" dirty="0" smtClean="0">
                <a:latin typeface="Times New Roman Cyr" pitchFamily="18" charset="0"/>
              </a:rPr>
              <a:t>24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2355" y="1891886"/>
            <a:ext cx="896143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hangingPunct="0"/>
            <a:r>
              <a:rPr lang="ru-RU" sz="2200" dirty="0"/>
              <a:t>При уменьшении доверительной вероятности или увеличении объема </a:t>
            </a:r>
            <a:r>
              <a:rPr lang="ru-RU" sz="2200" dirty="0" smtClean="0"/>
              <a:t>выборки </a:t>
            </a:r>
            <a:r>
              <a:rPr lang="ru-RU" sz="2200" b="1" dirty="0" smtClean="0">
                <a:solidFill>
                  <a:srgbClr val="00FFFF"/>
                </a:solidFill>
              </a:rPr>
              <a:t>интервал </a:t>
            </a:r>
            <a:r>
              <a:rPr lang="ru-RU" sz="2200" b="1" dirty="0">
                <a:solidFill>
                  <a:srgbClr val="00FFFF"/>
                </a:solidFill>
              </a:rPr>
              <a:t>сужается</a:t>
            </a:r>
            <a:r>
              <a:rPr lang="ru-RU" sz="2200" dirty="0"/>
              <a:t>, а при увеличении доверительной </a:t>
            </a:r>
            <a:r>
              <a:rPr lang="ru-RU" sz="2200" dirty="0" err="1" smtClean="0"/>
              <a:t>вероят-ности</a:t>
            </a:r>
            <a:r>
              <a:rPr lang="ru-RU" sz="2200" dirty="0" smtClean="0"/>
              <a:t> или </a:t>
            </a:r>
            <a:r>
              <a:rPr lang="ru-RU" sz="2200" dirty="0"/>
              <a:t>сокращении объема выборки – </a:t>
            </a:r>
            <a:r>
              <a:rPr lang="ru-RU" sz="2200" b="1" dirty="0" smtClean="0">
                <a:solidFill>
                  <a:srgbClr val="00FFFF"/>
                </a:solidFill>
              </a:rPr>
              <a:t>расширяется</a:t>
            </a:r>
            <a:r>
              <a:rPr lang="ru-RU" sz="2200" dirty="0" smtClean="0"/>
              <a:t>!</a:t>
            </a:r>
            <a:endParaRPr kumimoji="0" lang="ru-RU" altLang="ru-RU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102354" y="2976655"/>
            <a:ext cx="896143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hangingPunct="0"/>
            <a:r>
              <a:rPr lang="ru-RU" sz="2200" dirty="0" smtClean="0"/>
              <a:t>Если переменные </a:t>
            </a:r>
            <a:r>
              <a:rPr lang="en-US" sz="2200" i="1" dirty="0" smtClean="0"/>
              <a:t>x</a:t>
            </a:r>
            <a:r>
              <a:rPr lang="en-US" sz="2200" dirty="0" smtClean="0"/>
              <a:t> </a:t>
            </a:r>
            <a:r>
              <a:rPr lang="ru-RU" sz="2200" dirty="0" smtClean="0"/>
              <a:t>и </a:t>
            </a:r>
            <a:r>
              <a:rPr lang="en-US" sz="2200" i="1" dirty="0" smtClean="0"/>
              <a:t>y</a:t>
            </a:r>
            <a:r>
              <a:rPr lang="en-US" sz="2200" dirty="0" smtClean="0"/>
              <a:t> </a:t>
            </a:r>
            <a:r>
              <a:rPr lang="ru-RU" sz="2200" dirty="0" smtClean="0"/>
              <a:t>измерены с ошибками </a:t>
            </a:r>
            <a:r>
              <a:rPr lang="ru-RU" sz="2200" i="1" dirty="0" smtClean="0">
                <a:sym typeface="Symbol" panose="05050102010706020507" pitchFamily="18" charset="2"/>
              </a:rPr>
              <a:t></a:t>
            </a:r>
            <a:r>
              <a:rPr lang="en-US" sz="2200" i="1" baseline="-25000" dirty="0" smtClean="0">
                <a:sym typeface="Symbol" panose="05050102010706020507" pitchFamily="18" charset="2"/>
              </a:rPr>
              <a:t>x</a:t>
            </a:r>
            <a:r>
              <a:rPr lang="en-US" sz="2200" dirty="0" smtClean="0">
                <a:sym typeface="Symbol" panose="05050102010706020507" pitchFamily="18" charset="2"/>
              </a:rPr>
              <a:t> </a:t>
            </a:r>
            <a:r>
              <a:rPr lang="ru-RU" sz="2200" dirty="0" smtClean="0">
                <a:sym typeface="Symbol" panose="05050102010706020507" pitchFamily="18" charset="2"/>
              </a:rPr>
              <a:t>и</a:t>
            </a:r>
            <a:r>
              <a:rPr lang="ru-RU" sz="2200" dirty="0" smtClean="0"/>
              <a:t> </a:t>
            </a:r>
            <a:r>
              <a:rPr lang="ru-RU" sz="2200" i="1" dirty="0" smtClean="0">
                <a:sym typeface="Symbol" panose="05050102010706020507" pitchFamily="18" charset="2"/>
              </a:rPr>
              <a:t></a:t>
            </a:r>
            <a:r>
              <a:rPr lang="en-US" sz="2200" i="1" baseline="-25000" dirty="0" smtClean="0">
                <a:sym typeface="Symbol" panose="05050102010706020507" pitchFamily="18" charset="2"/>
              </a:rPr>
              <a:t>y</a:t>
            </a:r>
            <a:r>
              <a:rPr lang="en-US" sz="2200" dirty="0" smtClean="0">
                <a:sym typeface="Symbol" panose="05050102010706020507" pitchFamily="18" charset="2"/>
              </a:rPr>
              <a:t>, </a:t>
            </a:r>
            <a:r>
              <a:rPr lang="ru-RU" sz="2200" dirty="0" smtClean="0">
                <a:sym typeface="Symbol" panose="05050102010706020507" pitchFamily="18" charset="2"/>
              </a:rPr>
              <a:t>эти ошибки </a:t>
            </a:r>
            <a:r>
              <a:rPr lang="ru-RU" sz="2200" dirty="0" err="1" smtClean="0">
                <a:sym typeface="Symbol" panose="05050102010706020507" pitchFamily="18" charset="2"/>
              </a:rPr>
              <a:t>незави-симы</a:t>
            </a:r>
            <a:r>
              <a:rPr lang="ru-RU" sz="2200" dirty="0" smtClean="0">
                <a:sym typeface="Symbol" panose="05050102010706020507" pitchFamily="18" charset="2"/>
              </a:rPr>
              <a:t> между собой, не зависят от </a:t>
            </a:r>
            <a:r>
              <a:rPr lang="en-US" sz="2200" i="1" dirty="0" smtClean="0">
                <a:sym typeface="Symbol" panose="05050102010706020507" pitchFamily="18" charset="2"/>
              </a:rPr>
              <a:t>x</a:t>
            </a:r>
            <a:r>
              <a:rPr lang="en-US" sz="2200" dirty="0" smtClean="0">
                <a:sym typeface="Symbol" panose="05050102010706020507" pitchFamily="18" charset="2"/>
              </a:rPr>
              <a:t> </a:t>
            </a:r>
            <a:r>
              <a:rPr lang="ru-RU" sz="2200" dirty="0" smtClean="0">
                <a:sym typeface="Symbol" panose="05050102010706020507" pitchFamily="18" charset="2"/>
              </a:rPr>
              <a:t>и </a:t>
            </a:r>
            <a:r>
              <a:rPr lang="en-US" sz="2200" i="1" dirty="0" smtClean="0">
                <a:sym typeface="Symbol" panose="05050102010706020507" pitchFamily="18" charset="2"/>
              </a:rPr>
              <a:t>y</a:t>
            </a:r>
            <a:r>
              <a:rPr lang="en-US" sz="2200" dirty="0" smtClean="0">
                <a:sym typeface="Symbol" panose="05050102010706020507" pitchFamily="18" charset="2"/>
              </a:rPr>
              <a:t>, </a:t>
            </a:r>
            <a:r>
              <a:rPr lang="ru-RU" sz="2200" dirty="0" smtClean="0">
                <a:sym typeface="Symbol" panose="05050102010706020507" pitchFamily="18" charset="2"/>
              </a:rPr>
              <a:t>распределены по нормальному закону с нулевыми математическими ожиданиями и стандартными ошибками </a:t>
            </a:r>
            <a:r>
              <a:rPr lang="ru-RU" sz="2200" i="1" dirty="0" smtClean="0">
                <a:sym typeface="Symbol" panose="05050102010706020507" pitchFamily="18" charset="2"/>
              </a:rPr>
              <a:t></a:t>
            </a:r>
            <a:r>
              <a:rPr lang="ru-RU" sz="2200" baseline="-25000" dirty="0" smtClean="0">
                <a:sym typeface="Symbol" panose="05050102010706020507" pitchFamily="18" charset="2"/>
              </a:rPr>
              <a:t>1</a:t>
            </a:r>
            <a:r>
              <a:rPr lang="ru-RU" sz="2200" dirty="0" smtClean="0">
                <a:sym typeface="Symbol" panose="05050102010706020507" pitchFamily="18" charset="2"/>
              </a:rPr>
              <a:t> и </a:t>
            </a:r>
            <a:r>
              <a:rPr lang="ru-RU" sz="2200" i="1" dirty="0" smtClean="0">
                <a:sym typeface="Symbol" panose="05050102010706020507" pitchFamily="18" charset="2"/>
              </a:rPr>
              <a:t></a:t>
            </a:r>
            <a:r>
              <a:rPr lang="ru-RU" sz="2200" baseline="-25000" dirty="0" smtClean="0">
                <a:sym typeface="Symbol" panose="05050102010706020507" pitchFamily="18" charset="2"/>
              </a:rPr>
              <a:t>2</a:t>
            </a:r>
            <a:r>
              <a:rPr lang="ru-RU" sz="2200" dirty="0" smtClean="0">
                <a:sym typeface="Symbol" panose="05050102010706020507" pitchFamily="18" charset="2"/>
              </a:rPr>
              <a:t>,  коэффициент корреляции корректируется по формуле</a:t>
            </a:r>
            <a:endParaRPr kumimoji="0" lang="ru-RU" altLang="ru-RU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33" name="Объект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466138"/>
              </p:ext>
            </p:extLst>
          </p:nvPr>
        </p:nvGraphicFramePr>
        <p:xfrm>
          <a:off x="497305" y="4314622"/>
          <a:ext cx="2971800" cy="155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Уравнение" r:id="rId4" imgW="1651000" imgH="863600" progId="Equation.3">
                  <p:embed/>
                </p:oleObj>
              </mc:Choice>
              <mc:Fallback>
                <p:oleObj name="Уравнение" r:id="rId4" imgW="1651000" imgH="863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05" y="4314622"/>
                        <a:ext cx="2971800" cy="1554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ямоугольник 34"/>
          <p:cNvSpPr/>
          <p:nvPr/>
        </p:nvSpPr>
        <p:spPr>
          <a:xfrm>
            <a:off x="102353" y="5730043"/>
            <a:ext cx="89321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</a:pPr>
            <a:r>
              <a:rPr lang="ru-RU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Ошибки </a:t>
            </a:r>
            <a:r>
              <a:rPr lang="ru-RU" sz="2200" b="1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измерения ослабляют исследуемую корреляционную </a:t>
            </a:r>
            <a:r>
              <a:rPr lang="ru-RU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связь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между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переменными. Это искажение тем меньше, чем меньше </a:t>
            </a:r>
            <a:r>
              <a:rPr lang="ru-RU" sz="22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отноше-ние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дисперсий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ошибок к дисперсиям самих исходных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переменных.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123150705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Парные нелинейные связи: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корреляционное отношение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25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91406" y="3334593"/>
            <a:ext cx="894305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</a:pPr>
            <a:r>
              <a:rPr lang="ru-RU" sz="2200" b="1" dirty="0" smtClean="0">
                <a:solidFill>
                  <a:srgbClr val="00FFFF"/>
                </a:solidFill>
                <a:latin typeface="Times New Roman" panose="02020603050405020304" pitchFamily="18" charset="0"/>
              </a:rPr>
              <a:t>Корреляционное отношение </a:t>
            </a:r>
            <a:r>
              <a:rPr lang="en-US" sz="2200" b="1" i="1" dirty="0" smtClean="0">
                <a:solidFill>
                  <a:srgbClr val="00FFFF"/>
                </a:solidFill>
                <a:latin typeface="Times New Roman" panose="02020603050405020304" pitchFamily="18" charset="0"/>
              </a:rPr>
              <a:t>y</a:t>
            </a:r>
            <a:r>
              <a:rPr lang="ru-RU" sz="2200" b="1" dirty="0" smtClean="0">
                <a:solidFill>
                  <a:srgbClr val="00FFFF"/>
                </a:solidFill>
                <a:latin typeface="Times New Roman" panose="02020603050405020304" pitchFamily="18" charset="0"/>
              </a:rPr>
              <a:t> по </a:t>
            </a:r>
            <a:r>
              <a:rPr lang="en-US" sz="2200" b="1" i="1" dirty="0" smtClean="0">
                <a:solidFill>
                  <a:srgbClr val="00FFFF"/>
                </a:solidFill>
                <a:latin typeface="Times New Roman" panose="02020603050405020304" pitchFamily="18" charset="0"/>
              </a:rPr>
              <a:t>x</a:t>
            </a:r>
            <a:r>
              <a:rPr lang="ru-RU" sz="2200" b="1" i="1" dirty="0" smtClean="0">
                <a:solidFill>
                  <a:srgbClr val="00FFFF"/>
                </a:solidFill>
                <a:latin typeface="Times New Roman" panose="02020603050405020304" pitchFamily="18" charset="0"/>
              </a:rPr>
              <a:t>:</a:t>
            </a:r>
          </a:p>
          <a:p>
            <a:pPr algn="just" hangingPunct="0">
              <a:spcAft>
                <a:spcPts val="0"/>
              </a:spcAft>
            </a:pPr>
            <a:endParaRPr lang="ru-RU" sz="1400" b="1" i="1" dirty="0">
              <a:solidFill>
                <a:srgbClr val="00FFFF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</a:pPr>
            <a:endParaRPr lang="ru-RU" sz="2200" b="1" i="1" dirty="0" smtClean="0">
              <a:solidFill>
                <a:srgbClr val="00FFFF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</a:pPr>
            <a:r>
              <a:rPr lang="ru-RU" sz="2200" b="1" i="1" dirty="0" smtClean="0">
                <a:solidFill>
                  <a:srgbClr val="00FFFF"/>
                </a:solidFill>
                <a:latin typeface="Times New Roman" panose="02020603050405020304" pitchFamily="18" charset="0"/>
              </a:rPr>
              <a:t>                                                         </a:t>
            </a:r>
            <a:r>
              <a:rPr lang="en-US" sz="2200" b="1" i="1" dirty="0" smtClean="0">
                <a:solidFill>
                  <a:srgbClr val="00FFFF"/>
                </a:solidFill>
                <a:latin typeface="Times New Roman" panose="02020603050405020304" pitchFamily="18" charset="0"/>
              </a:rPr>
              <a:t> </a:t>
            </a:r>
            <a:r>
              <a:rPr lang="en-US" sz="2200" i="1" dirty="0" smtClean="0">
                <a:latin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</a:rPr>
              <a:t>оценка коэффициента детерминации.</a:t>
            </a:r>
          </a:p>
          <a:p>
            <a:pPr algn="just" hangingPunct="0">
              <a:spcAft>
                <a:spcPts val="0"/>
              </a:spcAft>
            </a:pPr>
            <a:endParaRPr lang="ru-RU" sz="22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</a:pPr>
            <a:endParaRPr lang="ru-RU" sz="2200" dirty="0" smtClean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</a:pPr>
            <a:r>
              <a:rPr lang="ru-RU" sz="2200" dirty="0" smtClean="0"/>
              <a:t>     </a:t>
            </a:r>
            <a:r>
              <a:rPr lang="en-US" sz="2200" i="1" dirty="0" smtClean="0"/>
              <a:t>n</a:t>
            </a:r>
            <a:r>
              <a:rPr lang="en-US" sz="2200" dirty="0" smtClean="0"/>
              <a:t> – </a:t>
            </a:r>
            <a:r>
              <a:rPr lang="ru-RU" sz="2200" dirty="0" smtClean="0"/>
              <a:t>общий объем выборки;  </a:t>
            </a:r>
            <a:r>
              <a:rPr lang="en-US" sz="2200" i="1" dirty="0" smtClean="0"/>
              <a:t>s</a:t>
            </a:r>
            <a:r>
              <a:rPr lang="en-US" sz="2200" dirty="0" smtClean="0"/>
              <a:t> – </a:t>
            </a:r>
            <a:r>
              <a:rPr lang="ru-RU" sz="2200" dirty="0" smtClean="0"/>
              <a:t>число интервалов группировки;</a:t>
            </a:r>
          </a:p>
          <a:p>
            <a:pPr algn="just" hangingPunct="0">
              <a:spcAft>
                <a:spcPts val="0"/>
              </a:spcAft>
            </a:pPr>
            <a:r>
              <a:rPr lang="ru-RU" sz="2200" dirty="0"/>
              <a:t> </a:t>
            </a:r>
            <a:r>
              <a:rPr lang="ru-RU" sz="2200" dirty="0" smtClean="0"/>
              <a:t>    </a:t>
            </a:r>
            <a:r>
              <a:rPr lang="en-US" sz="2200" i="1" dirty="0" err="1" smtClean="0"/>
              <a:t>n</a:t>
            </a:r>
            <a:r>
              <a:rPr lang="en-US" sz="2200" i="1" baseline="-25000" dirty="0" err="1" smtClean="0"/>
              <a:t>j</a:t>
            </a:r>
            <a:r>
              <a:rPr lang="en-US" sz="2200" dirty="0" smtClean="0"/>
              <a:t> – </a:t>
            </a:r>
            <a:r>
              <a:rPr lang="ru-RU" sz="2200" dirty="0" smtClean="0"/>
              <a:t>число точек, попавших в </a:t>
            </a:r>
            <a:r>
              <a:rPr lang="en-US" sz="2200" i="1" dirty="0" smtClean="0"/>
              <a:t>j</a:t>
            </a:r>
            <a:r>
              <a:rPr lang="en-US" sz="2200" dirty="0" smtClean="0"/>
              <a:t>-</a:t>
            </a:r>
            <a:r>
              <a:rPr lang="ru-RU" sz="2200" dirty="0" smtClean="0"/>
              <a:t>интервал;</a:t>
            </a:r>
          </a:p>
          <a:p>
            <a:pPr algn="just" hangingPunct="0">
              <a:spcAft>
                <a:spcPts val="0"/>
              </a:spcAft>
            </a:pPr>
            <a:r>
              <a:rPr lang="ru-RU" sz="2200" dirty="0"/>
              <a:t> </a:t>
            </a:r>
            <a:r>
              <a:rPr lang="ru-RU" sz="2200" dirty="0" smtClean="0"/>
              <a:t>        – условное среднее из ординат </a:t>
            </a:r>
            <a:r>
              <a:rPr lang="en-US" sz="2200" i="1" dirty="0" smtClean="0"/>
              <a:t>j</a:t>
            </a:r>
            <a:r>
              <a:rPr lang="ru-RU" sz="2200" dirty="0" smtClean="0"/>
              <a:t>-интервала;      – общее среднее;</a:t>
            </a:r>
          </a:p>
          <a:p>
            <a:pPr algn="just" hangingPunct="0">
              <a:spcAft>
                <a:spcPts val="0"/>
              </a:spcAft>
            </a:pPr>
            <a:r>
              <a:rPr lang="ru-RU" sz="2200" dirty="0"/>
              <a:t> </a:t>
            </a:r>
            <a:r>
              <a:rPr lang="ru-RU" sz="2200" dirty="0" smtClean="0"/>
              <a:t>    </a:t>
            </a:r>
            <a:r>
              <a:rPr lang="en-US" sz="2200" i="1" dirty="0" err="1" smtClean="0"/>
              <a:t>y</a:t>
            </a:r>
            <a:r>
              <a:rPr lang="en-US" sz="2200" i="1" baseline="-25000" dirty="0" err="1" smtClean="0"/>
              <a:t>ji</a:t>
            </a:r>
            <a:r>
              <a:rPr lang="en-US" sz="2200" i="1" dirty="0" smtClean="0"/>
              <a:t> </a:t>
            </a:r>
            <a:r>
              <a:rPr lang="ru-RU" sz="2200" dirty="0" smtClean="0"/>
              <a:t>– ордината </a:t>
            </a:r>
            <a:r>
              <a:rPr lang="en-US" sz="2200" i="1" dirty="0" err="1" smtClean="0"/>
              <a:t>i</a:t>
            </a:r>
            <a:r>
              <a:rPr lang="en-US" sz="2200" dirty="0" smtClean="0"/>
              <a:t>-</a:t>
            </a:r>
            <a:r>
              <a:rPr lang="ru-RU" sz="2200" dirty="0" smtClean="0"/>
              <a:t>точки из </a:t>
            </a:r>
            <a:r>
              <a:rPr lang="en-US" sz="2200" i="1" dirty="0" smtClean="0"/>
              <a:t>j</a:t>
            </a:r>
            <a:r>
              <a:rPr lang="en-US" sz="2200" dirty="0" smtClean="0"/>
              <a:t>-</a:t>
            </a:r>
            <a:r>
              <a:rPr lang="ru-RU" sz="2200" dirty="0" smtClean="0"/>
              <a:t>интервала.</a:t>
            </a:r>
            <a:endParaRPr lang="ru-RU" sz="2200" i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8395" y="1513022"/>
            <a:ext cx="88781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</a:pP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 исследуемая зависимость отклоняется от линейного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вида, то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парный коэффициент корреляции </a:t>
            </a:r>
            <a:r>
              <a:rPr lang="en-US" sz="2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теряет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смысл как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характеристика степени тесноты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связи.</a:t>
            </a:r>
            <a:endParaRPr lang="ru-RU" sz="2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8395" y="2593085"/>
            <a:ext cx="88460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</a:pPr>
            <a:r>
              <a:rPr lang="ru-RU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Двумерные выборочные данные (</a:t>
            </a:r>
            <a:r>
              <a:rPr lang="en-US" sz="2200" b="1" i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="1" baseline="-2500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r>
              <a:rPr lang="en-US" sz="2200" b="1" i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b="1" baseline="-2500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),…,(</a:t>
            </a:r>
            <a:r>
              <a:rPr lang="en-US" sz="2200" b="1" i="1" dirty="0" err="1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="1" i="1" baseline="-25000" dirty="0" err="1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r>
              <a:rPr lang="en-US" sz="2200" b="1" i="1" dirty="0" err="1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2200" b="1" i="1" baseline="-25000" dirty="0" err="1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ru-RU" sz="2200" b="1" dirty="0" smtClean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</a:pP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По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переменной </a:t>
            </a:r>
            <a:r>
              <a:rPr lang="en-US" sz="2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производится разбиение на </a:t>
            </a:r>
            <a:r>
              <a:rPr lang="en-US" sz="2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интервалов группировки.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000561"/>
              </p:ext>
            </p:extLst>
          </p:nvPr>
        </p:nvGraphicFramePr>
        <p:xfrm>
          <a:off x="513347" y="3588130"/>
          <a:ext cx="3611880" cy="178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Уравнение" r:id="rId4" imgW="2006600" imgH="990600" progId="Equation.3">
                  <p:embed/>
                </p:oleObj>
              </mc:Choice>
              <mc:Fallback>
                <p:oleObj name="Уравнение" r:id="rId4" imgW="2006600" imgH="990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47" y="3588130"/>
                        <a:ext cx="3611880" cy="1783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129544"/>
              </p:ext>
            </p:extLst>
          </p:nvPr>
        </p:nvGraphicFramePr>
        <p:xfrm>
          <a:off x="497305" y="5985776"/>
          <a:ext cx="342900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Уравнение" r:id="rId6" imgW="190500" imgH="228600" progId="Equation.3">
                  <p:embed/>
                </p:oleObj>
              </mc:Choice>
              <mc:Fallback>
                <p:oleObj name="Уравнение" r:id="rId6" imgW="1905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05" y="5985776"/>
                        <a:ext cx="342900" cy="411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342576"/>
              </p:ext>
            </p:extLst>
          </p:nvPr>
        </p:nvGraphicFramePr>
        <p:xfrm>
          <a:off x="6126163" y="5973763"/>
          <a:ext cx="2508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Уравнение" r:id="rId8" imgW="139680" imgH="190440" progId="Equation.3">
                  <p:embed/>
                </p:oleObj>
              </mc:Choice>
              <mc:Fallback>
                <p:oleObj name="Уравнение" r:id="rId8" imgW="139680" imgH="190440" progId="Equation.3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163" y="5973763"/>
                        <a:ext cx="250825" cy="341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6277222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Свойства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корреляционного отношения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26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3539" y="1519545"/>
            <a:ext cx="90304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ru-RU" sz="2200" b="1" dirty="0" smtClean="0">
                <a:solidFill>
                  <a:srgbClr val="00FFFF"/>
                </a:solidFill>
              </a:rPr>
              <a:t>Свойства корреляционного отношения:</a:t>
            </a:r>
          </a:p>
          <a:p>
            <a:pPr lvl="0" hangingPunct="0"/>
            <a:r>
              <a:rPr lang="ru-RU" sz="2200" dirty="0" smtClean="0"/>
              <a:t>1. </a:t>
            </a:r>
            <a:r>
              <a:rPr lang="en-US" sz="2200" i="1" dirty="0" smtClean="0">
                <a:sym typeface="Symbol" panose="05050102010706020507" pitchFamily="18" charset="2"/>
              </a:rPr>
              <a:t></a:t>
            </a:r>
            <a:r>
              <a:rPr lang="en-US" sz="2200" i="1" baseline="-25000" dirty="0" err="1" smtClean="0"/>
              <a:t>y</a:t>
            </a:r>
            <a:r>
              <a:rPr lang="en-US" sz="2200" i="1" baseline="-25000" dirty="0" err="1"/>
              <a:t>x</a:t>
            </a:r>
            <a:r>
              <a:rPr lang="en-US" sz="2200" dirty="0" smtClean="0"/>
              <a:t> </a:t>
            </a:r>
            <a:r>
              <a:rPr lang="en-US" sz="2200" dirty="0" smtClean="0">
                <a:sym typeface="Symbol" panose="05050102010706020507" pitchFamily="18" charset="2"/>
              </a:rPr>
              <a:t> [0; 1].</a:t>
            </a:r>
          </a:p>
          <a:p>
            <a:pPr lvl="0" hangingPunct="0"/>
            <a:r>
              <a:rPr lang="en-US" sz="2200" dirty="0" smtClean="0"/>
              <a:t>2</a:t>
            </a:r>
            <a:r>
              <a:rPr lang="ru-RU" sz="2200" dirty="0" smtClean="0"/>
              <a:t>. </a:t>
            </a:r>
            <a:r>
              <a:rPr lang="en-US" sz="2200" i="1" dirty="0">
                <a:sym typeface="Symbol" panose="05050102010706020507" pitchFamily="18" charset="2"/>
              </a:rPr>
              <a:t></a:t>
            </a:r>
            <a:r>
              <a:rPr lang="en-US" sz="2200" i="1" baseline="-25000" dirty="0" err="1"/>
              <a:t>yx</a:t>
            </a:r>
            <a:r>
              <a:rPr lang="en-US" sz="2200" dirty="0" smtClean="0"/>
              <a:t> </a:t>
            </a:r>
            <a:r>
              <a:rPr lang="ru-RU" sz="2200" dirty="0" smtClean="0"/>
              <a:t>=</a:t>
            </a:r>
            <a:r>
              <a:rPr lang="en-US" sz="2200" dirty="0" smtClean="0"/>
              <a:t> </a:t>
            </a:r>
            <a:r>
              <a:rPr lang="ru-RU" sz="2200" dirty="0" smtClean="0"/>
              <a:t>1 тогда и только тогда, когда имеется функциональная связь.</a:t>
            </a:r>
          </a:p>
          <a:p>
            <a:pPr lvl="0" hangingPunct="0"/>
            <a:r>
              <a:rPr lang="en-US" sz="2200" dirty="0" smtClean="0"/>
              <a:t>3</a:t>
            </a:r>
            <a:r>
              <a:rPr lang="ru-RU" sz="2200" dirty="0" smtClean="0"/>
              <a:t>. </a:t>
            </a:r>
            <a:r>
              <a:rPr lang="en-US" sz="2200" i="1" dirty="0">
                <a:sym typeface="Symbol" panose="05050102010706020507" pitchFamily="18" charset="2"/>
              </a:rPr>
              <a:t></a:t>
            </a:r>
            <a:r>
              <a:rPr lang="en-US" sz="2200" i="1" baseline="-25000" dirty="0" err="1" smtClean="0"/>
              <a:t>yx</a:t>
            </a:r>
            <a:r>
              <a:rPr lang="en-US" sz="2200" dirty="0" smtClean="0"/>
              <a:t> </a:t>
            </a:r>
            <a:r>
              <a:rPr lang="ru-RU" sz="2200" dirty="0" smtClean="0"/>
              <a:t>=</a:t>
            </a:r>
            <a:r>
              <a:rPr lang="en-US" sz="2200" dirty="0" smtClean="0"/>
              <a:t> 0 </a:t>
            </a:r>
            <a:r>
              <a:rPr lang="ru-RU" sz="2200" dirty="0" smtClean="0"/>
              <a:t>тогда и только тогда, когда наблюдается полное отсутствие </a:t>
            </a:r>
            <a:r>
              <a:rPr lang="ru-RU" sz="2200" dirty="0" err="1" smtClean="0"/>
              <a:t>свя</a:t>
            </a:r>
            <a:r>
              <a:rPr lang="ru-RU" sz="2200" dirty="0" smtClean="0"/>
              <a:t>-</a:t>
            </a:r>
          </a:p>
          <a:p>
            <a:pPr lvl="0" hangingPunct="0"/>
            <a:r>
              <a:rPr lang="ru-RU" sz="2200" dirty="0"/>
              <a:t> </a:t>
            </a:r>
            <a:r>
              <a:rPr lang="ru-RU" sz="2200" dirty="0" smtClean="0"/>
              <a:t>   </a:t>
            </a:r>
            <a:r>
              <a:rPr lang="ru-RU" sz="2200" dirty="0" err="1" smtClean="0"/>
              <a:t>зи</a:t>
            </a:r>
            <a:r>
              <a:rPr lang="ru-RU" sz="2200" dirty="0" smtClean="0"/>
              <a:t>, то есть</a:t>
            </a:r>
            <a:r>
              <a:rPr lang="en-US" sz="2200" dirty="0" smtClean="0"/>
              <a:t>                        </a:t>
            </a:r>
            <a:r>
              <a:rPr lang="ru-RU" sz="2200" dirty="0" smtClean="0"/>
              <a:t> .</a:t>
            </a:r>
          </a:p>
          <a:p>
            <a:pPr lvl="0" hangingPunct="0"/>
            <a:r>
              <a:rPr lang="en-US" sz="2200" dirty="0" smtClean="0"/>
              <a:t>4</a:t>
            </a:r>
            <a:r>
              <a:rPr lang="ru-RU" sz="2200" dirty="0" smtClean="0"/>
              <a:t>.</a:t>
            </a:r>
            <a:r>
              <a:rPr lang="en-US" sz="2200" dirty="0" smtClean="0"/>
              <a:t> </a:t>
            </a:r>
            <a:r>
              <a:rPr lang="ru-RU" sz="2200" dirty="0" smtClean="0"/>
              <a:t>Корреляционное отношение – асимметричная характеристика: </a:t>
            </a:r>
            <a:r>
              <a:rPr lang="en-US" sz="2200" i="1" dirty="0">
                <a:sym typeface="Symbol" panose="05050102010706020507" pitchFamily="18" charset="2"/>
              </a:rPr>
              <a:t></a:t>
            </a:r>
            <a:r>
              <a:rPr lang="en-US" sz="2200" i="1" baseline="-25000" dirty="0" err="1"/>
              <a:t>yx</a:t>
            </a:r>
            <a:r>
              <a:rPr lang="en-US" sz="2200" dirty="0"/>
              <a:t> </a:t>
            </a:r>
            <a:r>
              <a:rPr lang="en-US" sz="2200" dirty="0" smtClean="0">
                <a:sym typeface="Symbol" panose="05050102010706020507" pitchFamily="18" charset="2"/>
              </a:rPr>
              <a:t></a:t>
            </a:r>
            <a:r>
              <a:rPr lang="en-US" sz="2200" i="1" dirty="0" smtClean="0">
                <a:sym typeface="Symbol" panose="05050102010706020507" pitchFamily="18" charset="2"/>
              </a:rPr>
              <a:t></a:t>
            </a:r>
            <a:r>
              <a:rPr lang="en-US" sz="2200" i="1" baseline="-25000" dirty="0" err="1" smtClean="0"/>
              <a:t>xy</a:t>
            </a:r>
            <a:r>
              <a:rPr lang="en-US" sz="2200" dirty="0" smtClean="0"/>
              <a:t>.</a:t>
            </a:r>
          </a:p>
          <a:p>
            <a:pPr lvl="0" hangingPunct="0"/>
            <a:r>
              <a:rPr lang="en-US" sz="2200" i="1" dirty="0" smtClean="0"/>
              <a:t>    ##  y = x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.</a:t>
            </a:r>
          </a:p>
          <a:p>
            <a:pPr lvl="0" hangingPunct="0"/>
            <a:r>
              <a:rPr lang="en-US" sz="2200" i="1" dirty="0" smtClean="0"/>
              <a:t>          x   </a:t>
            </a:r>
            <a:r>
              <a:rPr lang="en-US" sz="2200" dirty="0" smtClean="0"/>
              <a:t>–1   0    1</a:t>
            </a:r>
            <a:endParaRPr lang="en-US" sz="2200" i="1" dirty="0" smtClean="0"/>
          </a:p>
          <a:p>
            <a:pPr lvl="0" hangingPunct="0"/>
            <a:r>
              <a:rPr lang="en-US" sz="2200" i="1" dirty="0"/>
              <a:t> </a:t>
            </a:r>
            <a:r>
              <a:rPr lang="en-US" sz="2200" i="1" dirty="0" smtClean="0"/>
              <a:t>         y</a:t>
            </a:r>
            <a:r>
              <a:rPr lang="en-US" sz="2200" dirty="0" smtClean="0"/>
              <a:t>    1    0    1</a:t>
            </a:r>
            <a:endParaRPr lang="en-US" sz="2200" dirty="0"/>
          </a:p>
          <a:p>
            <a:pPr lvl="0" hangingPunct="0"/>
            <a:r>
              <a:rPr lang="en-US" sz="2200" dirty="0" smtClean="0"/>
              <a:t>5</a:t>
            </a:r>
            <a:r>
              <a:rPr lang="ru-RU" sz="2200" dirty="0" smtClean="0"/>
              <a:t>. </a:t>
            </a:r>
            <a:r>
              <a:rPr lang="en-US" sz="2200" i="1" dirty="0">
                <a:sym typeface="Symbol" panose="05050102010706020507" pitchFamily="18" charset="2"/>
              </a:rPr>
              <a:t></a:t>
            </a:r>
            <a:r>
              <a:rPr lang="en-US" sz="2200" i="1" baseline="-25000" dirty="0" err="1"/>
              <a:t>yx</a:t>
            </a:r>
            <a:r>
              <a:rPr lang="en-US" sz="2200" dirty="0"/>
              <a:t> </a:t>
            </a:r>
            <a:r>
              <a:rPr lang="en-US" sz="2200" dirty="0" smtClean="0"/>
              <a:t>≥ </a:t>
            </a:r>
            <a:r>
              <a:rPr lang="en-US" sz="2200" dirty="0"/>
              <a:t>| </a:t>
            </a:r>
            <a:r>
              <a:rPr lang="en-US" sz="2200" i="1" dirty="0" err="1"/>
              <a:t>r</a:t>
            </a:r>
            <a:r>
              <a:rPr lang="en-US" sz="2200" i="1" baseline="-25000" dirty="0" err="1"/>
              <a:t>xy</a:t>
            </a:r>
            <a:r>
              <a:rPr lang="en-US" sz="2200" i="1" baseline="-25000" dirty="0"/>
              <a:t> </a:t>
            </a:r>
            <a:r>
              <a:rPr lang="en-US" sz="2200" dirty="0" smtClean="0"/>
              <a:t>|</a:t>
            </a:r>
            <a:r>
              <a:rPr lang="ru-RU" sz="2200" dirty="0" smtClean="0"/>
              <a:t>. Если наблюдается линейная зависимость, значения близки.</a:t>
            </a: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172943"/>
              </p:ext>
            </p:extLst>
          </p:nvPr>
        </p:nvGraphicFramePr>
        <p:xfrm>
          <a:off x="1775995" y="2911308"/>
          <a:ext cx="16684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name="Уравнение" r:id="rId4" imgW="927000" imgH="241200" progId="Equation.3">
                  <p:embed/>
                </p:oleObj>
              </mc:Choice>
              <mc:Fallback>
                <p:oleObj name="Уравнение" r:id="rId4" imgW="927000" imgH="241200" progId="Equation.3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995" y="2911308"/>
                        <a:ext cx="1668463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Прямая соединительная линия 23"/>
          <p:cNvCxnSpPr/>
          <p:nvPr/>
        </p:nvCxnSpPr>
        <p:spPr bwMode="auto">
          <a:xfrm>
            <a:off x="721895" y="4267200"/>
            <a:ext cx="168442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Прямая соединительная линия 27"/>
          <p:cNvCxnSpPr/>
          <p:nvPr/>
        </p:nvCxnSpPr>
        <p:spPr bwMode="auto">
          <a:xfrm>
            <a:off x="1122947" y="3914274"/>
            <a:ext cx="0" cy="7058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Прямая соединительная линия 29"/>
          <p:cNvCxnSpPr/>
          <p:nvPr/>
        </p:nvCxnSpPr>
        <p:spPr bwMode="auto">
          <a:xfrm>
            <a:off x="1572126" y="3914273"/>
            <a:ext cx="0" cy="7058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Прямая соединительная линия 30"/>
          <p:cNvCxnSpPr/>
          <p:nvPr/>
        </p:nvCxnSpPr>
        <p:spPr bwMode="auto">
          <a:xfrm>
            <a:off x="2005263" y="3914273"/>
            <a:ext cx="0" cy="7058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Прямоугольник 25"/>
          <p:cNvSpPr/>
          <p:nvPr/>
        </p:nvSpPr>
        <p:spPr>
          <a:xfrm>
            <a:off x="2758765" y="3987698"/>
            <a:ext cx="21339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sym typeface="Symbol" panose="05050102010706020507" pitchFamily="18" charset="2"/>
              </a:rPr>
              <a:t></a:t>
            </a:r>
            <a:r>
              <a:rPr lang="en-US" sz="2200" i="1" baseline="-25000" dirty="0" err="1"/>
              <a:t>yx</a:t>
            </a:r>
            <a:r>
              <a:rPr lang="en-US" sz="2200" dirty="0"/>
              <a:t> </a:t>
            </a:r>
            <a:r>
              <a:rPr lang="en-US" sz="2200" dirty="0" smtClean="0"/>
              <a:t>= 1,    </a:t>
            </a:r>
            <a:r>
              <a:rPr lang="en-US" sz="2200" i="1" dirty="0" smtClean="0">
                <a:sym typeface="Symbol" panose="05050102010706020507" pitchFamily="18" charset="2"/>
              </a:rPr>
              <a:t></a:t>
            </a:r>
            <a:r>
              <a:rPr lang="en-US" sz="2200" i="1" baseline="-25000" dirty="0" err="1" smtClean="0"/>
              <a:t>xy</a:t>
            </a:r>
            <a:r>
              <a:rPr lang="en-US" sz="2200" dirty="0" smtClean="0"/>
              <a:t> </a:t>
            </a:r>
            <a:r>
              <a:rPr lang="en-US" sz="2200" dirty="0"/>
              <a:t>= </a:t>
            </a:r>
            <a:r>
              <a:rPr lang="en-US" sz="2200" dirty="0" smtClean="0"/>
              <a:t>0.</a:t>
            </a:r>
            <a:endParaRPr lang="ru-RU" sz="22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13539" y="5071692"/>
            <a:ext cx="89209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/>
              <a:t>Из свойства 5 следует, что величину                 </a:t>
            </a:r>
            <a:r>
              <a:rPr lang="en-US" sz="2200" dirty="0" smtClean="0"/>
              <a:t> </a:t>
            </a:r>
            <a:r>
              <a:rPr lang="ru-RU" sz="2200" dirty="0" smtClean="0"/>
              <a:t> можно рассматривать как меру отклонения регрессионной зависимости от линейного вида.</a:t>
            </a:r>
            <a:endParaRPr lang="ru-RU" sz="2200" dirty="0"/>
          </a:p>
        </p:txBody>
      </p:sp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514008"/>
              </p:ext>
            </p:extLst>
          </p:nvPr>
        </p:nvGraphicFramePr>
        <p:xfrm>
          <a:off x="4688892" y="5048584"/>
          <a:ext cx="10287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Уравнение" r:id="rId6" imgW="571320" imgH="279360" progId="Equation.3">
                  <p:embed/>
                </p:oleObj>
              </mc:Choice>
              <mc:Fallback>
                <p:oleObj name="Уравнение" r:id="rId6" imgW="571320" imgH="27936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8892" y="5048584"/>
                        <a:ext cx="10287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547293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Проверка гипотезы о наличи</a:t>
            </a:r>
            <a:r>
              <a:rPr lang="ru-RU" altLang="ru-RU" b="1" dirty="0">
                <a:solidFill>
                  <a:srgbClr val="00FFFF"/>
                </a:solidFill>
                <a:latin typeface="Times New Roman Cyr" pitchFamily="18" charset="0"/>
              </a:rPr>
              <a:t>и</a:t>
            </a:r>
            <a:endParaRPr lang="ru-RU" altLang="ru-RU" b="1" dirty="0" smtClean="0">
              <a:solidFill>
                <a:srgbClr val="00FFFF"/>
              </a:solidFill>
              <a:latin typeface="Times New Roman Cyr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связи</a:t>
            </a:r>
            <a:r>
              <a:rPr lang="en-US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 </a:t>
            </a: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произвольного вида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2</a:t>
            </a:r>
            <a:r>
              <a:rPr lang="en-US" altLang="ru-RU" sz="7200" b="1" dirty="0" smtClean="0">
                <a:latin typeface="Times New Roman Cyr" pitchFamily="18" charset="0"/>
              </a:rPr>
              <a:t>7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8586" y="1858870"/>
            <a:ext cx="901541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1. Выбираем уровень значимости </a:t>
            </a:r>
            <a:r>
              <a:rPr lang="el-GR" sz="2200" b="1" i="1" dirty="0" smtClean="0">
                <a:solidFill>
                  <a:srgbClr val="00FFFF"/>
                </a:solidFill>
              </a:rPr>
              <a:t>α</a:t>
            </a:r>
            <a:r>
              <a:rPr lang="ru-RU" sz="2200" b="1" dirty="0" smtClean="0">
                <a:solidFill>
                  <a:srgbClr val="00FFFF"/>
                </a:solidFill>
              </a:rPr>
              <a:t>.</a:t>
            </a:r>
            <a:endParaRPr lang="en-US" sz="2200" b="1" dirty="0" smtClean="0">
              <a:solidFill>
                <a:srgbClr val="00FFFF"/>
              </a:solidFill>
            </a:endParaRPr>
          </a:p>
          <a:p>
            <a:pPr algn="just" hangingPunct="0"/>
            <a:r>
              <a:rPr lang="en-US" sz="2200" dirty="0" smtClean="0"/>
              <a:t>    </a:t>
            </a:r>
            <a:r>
              <a:rPr lang="ru-RU" sz="2200" dirty="0" smtClean="0"/>
              <a:t>Типичные значения </a:t>
            </a:r>
            <a:r>
              <a:rPr lang="en-US" sz="2200" dirty="0" smtClean="0"/>
              <a:t> </a:t>
            </a:r>
            <a:r>
              <a:rPr lang="el-GR" sz="2200" b="1" i="1" dirty="0" smtClean="0">
                <a:solidFill>
                  <a:srgbClr val="00FFFF"/>
                </a:solidFill>
              </a:rPr>
              <a:t>α</a:t>
            </a:r>
            <a:r>
              <a:rPr lang="en-US" sz="2200" b="1" dirty="0" smtClean="0">
                <a:solidFill>
                  <a:srgbClr val="00FFFF"/>
                </a:solidFill>
              </a:rPr>
              <a:t> = 0,05</a:t>
            </a:r>
            <a:r>
              <a:rPr lang="en-US" sz="2200" dirty="0" smtClean="0"/>
              <a:t>;  0,1;  0,01,  0,001.</a:t>
            </a:r>
            <a:endParaRPr lang="ru-RU" sz="2200" dirty="0"/>
          </a:p>
          <a:p>
            <a:pPr algn="just" hangingPunct="0"/>
            <a:r>
              <a:rPr lang="en-US" sz="2200" b="1" dirty="0" smtClean="0">
                <a:solidFill>
                  <a:srgbClr val="00FFFF"/>
                </a:solidFill>
              </a:rPr>
              <a:t>2</a:t>
            </a:r>
            <a:r>
              <a:rPr lang="ru-RU" sz="2200" b="1" dirty="0" smtClean="0">
                <a:solidFill>
                  <a:srgbClr val="00FFFF"/>
                </a:solidFill>
              </a:rPr>
              <a:t>. Вычисляем эмпирическое значение критерия:</a:t>
            </a:r>
          </a:p>
          <a:p>
            <a:pPr algn="just" hangingPunct="0"/>
            <a:endParaRPr lang="ru-RU" sz="2200" dirty="0"/>
          </a:p>
          <a:p>
            <a:pPr algn="just" hangingPunct="0"/>
            <a:endParaRPr lang="ru-RU" sz="2200" dirty="0" smtClean="0"/>
          </a:p>
          <a:p>
            <a:pPr algn="just" hangingPunct="0"/>
            <a:endParaRPr lang="ru-RU" sz="1200" dirty="0" smtClean="0"/>
          </a:p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3. Вычисляем критическую точку:</a:t>
            </a:r>
          </a:p>
          <a:p>
            <a:pPr algn="just" hangingPunct="0"/>
            <a:r>
              <a:rPr lang="ru-RU" sz="2200" dirty="0"/>
              <a:t> </a:t>
            </a:r>
            <a:r>
              <a:rPr lang="ru-RU" sz="2200" dirty="0" smtClean="0"/>
              <a:t>                               </a:t>
            </a:r>
            <a:r>
              <a:rPr lang="en-US" sz="2200" dirty="0" smtClean="0"/>
              <a:t>            </a:t>
            </a:r>
            <a:r>
              <a:rPr lang="ru-RU" sz="2200" dirty="0" smtClean="0"/>
              <a:t>  </a:t>
            </a:r>
            <a:r>
              <a:rPr lang="en-US" sz="2200" dirty="0" smtClean="0"/>
              <a:t>F</a:t>
            </a:r>
            <a:r>
              <a:rPr lang="ru-RU" sz="2200" dirty="0" smtClean="0"/>
              <a:t>РАСПОБР (</a:t>
            </a:r>
            <a:r>
              <a:rPr lang="el-GR" sz="2200" i="1" dirty="0" smtClean="0"/>
              <a:t>α</a:t>
            </a:r>
            <a:r>
              <a:rPr lang="en-US" sz="2200" dirty="0" smtClean="0"/>
              <a:t>; </a:t>
            </a:r>
            <a:r>
              <a:rPr lang="en-US" sz="2200" i="1" dirty="0" smtClean="0"/>
              <a:t>s</a:t>
            </a:r>
            <a:r>
              <a:rPr lang="en-US" sz="2200" dirty="0" smtClean="0"/>
              <a:t> – 1; </a:t>
            </a:r>
            <a:r>
              <a:rPr lang="en-US" sz="2200" i="1" dirty="0" smtClean="0"/>
              <a:t>n</a:t>
            </a:r>
            <a:r>
              <a:rPr lang="en-US" sz="2200" dirty="0" smtClean="0"/>
              <a:t> – </a:t>
            </a:r>
            <a:r>
              <a:rPr lang="en-US" sz="2200" i="1" dirty="0" smtClean="0"/>
              <a:t>s</a:t>
            </a:r>
            <a:r>
              <a:rPr lang="en-US" sz="2200" dirty="0" smtClean="0"/>
              <a:t>).</a:t>
            </a:r>
          </a:p>
          <a:p>
            <a:pPr algn="just" hangingPunct="0"/>
            <a:r>
              <a:rPr lang="en-US" sz="2200" b="1" dirty="0" smtClean="0">
                <a:solidFill>
                  <a:srgbClr val="00FFFF"/>
                </a:solidFill>
              </a:rPr>
              <a:t>4. </a:t>
            </a:r>
            <a:r>
              <a:rPr lang="ru-RU" sz="2200" b="1" dirty="0" smtClean="0">
                <a:solidFill>
                  <a:srgbClr val="00FFFF"/>
                </a:solidFill>
              </a:rPr>
              <a:t>Сравниваем эмпирическое и критическое значение</a:t>
            </a:r>
            <a:r>
              <a:rPr lang="ru-RU" sz="2200" dirty="0" smtClean="0"/>
              <a:t> и делаем вывод:</a:t>
            </a:r>
          </a:p>
          <a:p>
            <a:pPr algn="just" hangingPunct="0"/>
            <a:r>
              <a:rPr lang="ru-RU" sz="2200" dirty="0"/>
              <a:t> </a:t>
            </a:r>
            <a:r>
              <a:rPr lang="ru-RU" sz="2200" dirty="0" smtClean="0"/>
              <a:t>   Если  </a:t>
            </a:r>
            <a:r>
              <a:rPr lang="en-US" sz="2200" i="1" dirty="0" smtClean="0"/>
              <a:t>F</a:t>
            </a:r>
            <a:r>
              <a:rPr lang="ru-RU" sz="2200" baseline="-25000" dirty="0" err="1" smtClean="0"/>
              <a:t>эмп</a:t>
            </a:r>
            <a:r>
              <a:rPr lang="en-US" sz="2200" dirty="0" smtClean="0"/>
              <a:t>&gt;</a:t>
            </a:r>
            <a:r>
              <a:rPr lang="en-US" sz="2200" i="1" dirty="0" smtClean="0"/>
              <a:t>F</a:t>
            </a:r>
            <a:r>
              <a:rPr lang="ru-RU" sz="2200" baseline="-25000" dirty="0" err="1" smtClean="0"/>
              <a:t>крит</a:t>
            </a:r>
            <a:r>
              <a:rPr lang="ru-RU" sz="2200" baseline="-25000" dirty="0" smtClean="0"/>
              <a:t> </a:t>
            </a:r>
            <a:r>
              <a:rPr lang="ru-RU" sz="2200" dirty="0" smtClean="0"/>
              <a:t>,  то гипотеза </a:t>
            </a:r>
            <a:r>
              <a:rPr lang="en-US" sz="2200" i="1" dirty="0" smtClean="0"/>
              <a:t>H</a:t>
            </a:r>
            <a:r>
              <a:rPr lang="ru-RU" sz="2200" baseline="-25000" dirty="0" smtClean="0"/>
              <a:t>0 </a:t>
            </a:r>
            <a:r>
              <a:rPr lang="en-US" sz="2200" dirty="0" smtClean="0"/>
              <a:t> </a:t>
            </a:r>
            <a:r>
              <a:rPr lang="ru-RU" sz="2200" dirty="0" smtClean="0"/>
              <a:t>отвергается при уровне значимости </a:t>
            </a:r>
            <a:r>
              <a:rPr lang="el-GR" sz="2200" i="1" dirty="0" smtClean="0"/>
              <a:t>α</a:t>
            </a:r>
            <a:r>
              <a:rPr lang="ru-RU" sz="2200" dirty="0" smtClean="0"/>
              <a:t>,</a:t>
            </a:r>
          </a:p>
          <a:p>
            <a:pPr algn="just" hangingPunct="0"/>
            <a:r>
              <a:rPr lang="ru-RU" sz="2200" dirty="0"/>
              <a:t> </a:t>
            </a:r>
            <a:r>
              <a:rPr lang="ru-RU" sz="2200" dirty="0" smtClean="0"/>
              <a:t>   между переменными наблюдается некоторая связь произвольного вида.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35430" y="1520311"/>
            <a:ext cx="8899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Гипотеза о статистической независимости </a:t>
            </a:r>
            <a:r>
              <a:rPr lang="en-US" sz="2200" b="1" i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2200" b="1" i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200" b="1" i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b="1" spc="-20" baseline="-2500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en-US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 </a:t>
            </a:r>
            <a:r>
              <a:rPr lang="en-US" sz="2200" b="1" i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sz="2200" b="1" i="1" spc="-20" baseline="-25000" dirty="0" err="1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xy</a:t>
            </a:r>
            <a:r>
              <a:rPr lang="en-US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0.</a:t>
            </a:r>
            <a:endParaRPr lang="ru-RU" sz="2200" b="1" spc="-20" dirty="0" smtClean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50478" y="5480451"/>
            <a:ext cx="892935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hangingPunct="0"/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Поскольку при вычислении</a:t>
            </a:r>
            <a:r>
              <a:rPr kumimoji="0" lang="ru-RU" altLang="ru-RU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корреляционного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отношения используется эмпирическая</a:t>
            </a:r>
            <a:r>
              <a:rPr kumimoji="0" lang="ru-RU" altLang="ru-RU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функция регрессии, построенная по условным средним, никакого конкретного вида зависимости не предполагается.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956950"/>
              </p:ext>
            </p:extLst>
          </p:nvPr>
        </p:nvGraphicFramePr>
        <p:xfrm>
          <a:off x="484687" y="4070268"/>
          <a:ext cx="292576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Уравнение" r:id="rId4" imgW="1625400" imgH="241200" progId="Equation.3">
                  <p:embed/>
                </p:oleObj>
              </mc:Choice>
              <mc:Fallback>
                <p:oleObj name="Уравнение" r:id="rId4" imgW="1625400" imgH="241200" progId="Equation.3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87" y="4070268"/>
                        <a:ext cx="2925762" cy="433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506765"/>
              </p:ext>
            </p:extLst>
          </p:nvPr>
        </p:nvGraphicFramePr>
        <p:xfrm>
          <a:off x="476647" y="2874033"/>
          <a:ext cx="2331720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Уравнение" r:id="rId6" imgW="1295400" imgH="558800" progId="Equation.3">
                  <p:embed/>
                </p:oleObj>
              </mc:Choice>
              <mc:Fallback>
                <p:oleObj name="Уравнение" r:id="rId6" imgW="1295400" imgH="558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647" y="2874033"/>
                        <a:ext cx="2331720" cy="10058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2694922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Доверительный интервал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>
                <a:solidFill>
                  <a:srgbClr val="00FFFF"/>
                </a:solidFill>
                <a:latin typeface="Times New Roman Cyr" pitchFamily="18" charset="0"/>
              </a:rPr>
              <a:t>д</a:t>
            </a: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ля истинного значения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корреляционного отношения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2</a:t>
            </a:r>
            <a:r>
              <a:rPr lang="ru-RU" altLang="ru-RU" sz="7200" b="1" dirty="0">
                <a:latin typeface="Times New Roman Cyr" pitchFamily="18" charset="0"/>
              </a:rPr>
              <a:t>8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3818" y="1851567"/>
            <a:ext cx="90154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1. Выбираем доверительную вероятность </a:t>
            </a:r>
            <a:r>
              <a:rPr lang="el-GR" sz="2200" b="1" i="1" dirty="0" smtClean="0">
                <a:solidFill>
                  <a:srgbClr val="00FFFF"/>
                </a:solidFill>
              </a:rPr>
              <a:t>γ</a:t>
            </a:r>
            <a:r>
              <a:rPr lang="ru-RU" sz="2200" b="1" dirty="0" smtClean="0">
                <a:solidFill>
                  <a:srgbClr val="00FFFF"/>
                </a:solidFill>
              </a:rPr>
              <a:t>.</a:t>
            </a:r>
            <a:endParaRPr lang="en-US" sz="2200" b="1" dirty="0" smtClean="0">
              <a:solidFill>
                <a:srgbClr val="00FFFF"/>
              </a:solidFill>
            </a:endParaRPr>
          </a:p>
          <a:p>
            <a:pPr algn="just" hangingPunct="0"/>
            <a:r>
              <a:rPr lang="en-US" sz="2200" b="1" dirty="0" smtClean="0">
                <a:solidFill>
                  <a:srgbClr val="00FFFF"/>
                </a:solidFill>
              </a:rPr>
              <a:t>2</a:t>
            </a:r>
            <a:r>
              <a:rPr lang="ru-RU" sz="2200" b="1" dirty="0" smtClean="0">
                <a:solidFill>
                  <a:srgbClr val="00FFFF"/>
                </a:solidFill>
              </a:rPr>
              <a:t>. Вычисляем вспомогательное число степеней свободы </a:t>
            </a:r>
            <a:r>
              <a:rPr lang="en-US" sz="2200" b="1" i="1" dirty="0" smtClean="0">
                <a:solidFill>
                  <a:srgbClr val="00FFFF"/>
                </a:solidFill>
              </a:rPr>
              <a:t>v</a:t>
            </a:r>
            <a:r>
              <a:rPr lang="en-US" sz="2200" b="1" dirty="0" smtClean="0">
                <a:solidFill>
                  <a:srgbClr val="00FFFF"/>
                </a:solidFill>
              </a:rPr>
              <a:t>*</a:t>
            </a:r>
            <a:r>
              <a:rPr lang="ru-RU" sz="2200" b="1" dirty="0" smtClean="0">
                <a:solidFill>
                  <a:srgbClr val="00FFFF"/>
                </a:solidFill>
              </a:rPr>
              <a:t>: </a:t>
            </a:r>
          </a:p>
          <a:p>
            <a:pPr algn="just" hangingPunct="0"/>
            <a:endParaRPr lang="ru-RU" sz="2200" dirty="0"/>
          </a:p>
          <a:p>
            <a:pPr algn="just" hangingPunct="0"/>
            <a:endParaRPr lang="en-US" sz="2200" dirty="0" smtClean="0"/>
          </a:p>
          <a:p>
            <a:pPr algn="just" hangingPunct="0"/>
            <a:endParaRPr lang="ru-RU" sz="1400" dirty="0" smtClean="0"/>
          </a:p>
          <a:p>
            <a:pPr algn="just" hangingPunct="0"/>
            <a:r>
              <a:rPr lang="ru-RU" sz="2200" b="1" dirty="0" smtClean="0">
                <a:solidFill>
                  <a:srgbClr val="00FFFF"/>
                </a:solidFill>
              </a:rPr>
              <a:t>3. Вычисляем критические точки распределения Фишера:</a:t>
            </a:r>
          </a:p>
          <a:p>
            <a:pPr algn="just" hangingPunct="0"/>
            <a:endParaRPr lang="ru-RU" sz="2200" b="1" dirty="0">
              <a:solidFill>
                <a:srgbClr val="00FFFF"/>
              </a:solidFill>
            </a:endParaRPr>
          </a:p>
          <a:p>
            <a:pPr algn="just" hangingPunct="0"/>
            <a:endParaRPr lang="ru-RU" sz="2200" b="1" dirty="0" smtClean="0">
              <a:solidFill>
                <a:srgbClr val="00FFFF"/>
              </a:solidFill>
            </a:endParaRPr>
          </a:p>
          <a:p>
            <a:pPr algn="just" hangingPunct="0"/>
            <a:endParaRPr lang="ru-RU" sz="400" b="1" dirty="0" smtClean="0">
              <a:solidFill>
                <a:srgbClr val="00FFFF"/>
              </a:solidFill>
            </a:endParaRPr>
          </a:p>
          <a:p>
            <a:pPr algn="just" hangingPunct="0"/>
            <a:r>
              <a:rPr lang="en-US" sz="2200" b="1" dirty="0" smtClean="0">
                <a:solidFill>
                  <a:srgbClr val="00FFFF"/>
                </a:solidFill>
              </a:rPr>
              <a:t>4. </a:t>
            </a:r>
            <a:r>
              <a:rPr lang="ru-RU" sz="2200" b="1" dirty="0" smtClean="0">
                <a:solidFill>
                  <a:srgbClr val="00FFFF"/>
                </a:solidFill>
              </a:rPr>
              <a:t>Вычисляем доверительный интервал для истинного значения </a:t>
            </a:r>
            <a:r>
              <a:rPr lang="en-US" sz="2200" b="1" i="1" dirty="0">
                <a:solidFill>
                  <a:srgbClr val="00FFFF"/>
                </a:solidFill>
                <a:sym typeface="Symbol" panose="05050102010706020507" pitchFamily="18" charset="2"/>
              </a:rPr>
              <a:t></a:t>
            </a:r>
            <a:r>
              <a:rPr lang="en-US" sz="2200" b="1" i="1" baseline="-25000" dirty="0" err="1" smtClean="0">
                <a:solidFill>
                  <a:srgbClr val="00FFFF"/>
                </a:solidFill>
              </a:rPr>
              <a:t>yx</a:t>
            </a:r>
            <a:r>
              <a:rPr lang="en-US" sz="2200" b="1" dirty="0" smtClean="0">
                <a:solidFill>
                  <a:srgbClr val="00FFFF"/>
                </a:solidFill>
              </a:rPr>
              <a:t>:</a:t>
            </a:r>
            <a:endParaRPr lang="ru-RU" sz="2200" b="1" dirty="0" smtClean="0">
              <a:solidFill>
                <a:srgbClr val="00FFFF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718611"/>
              </p:ext>
            </p:extLst>
          </p:nvPr>
        </p:nvGraphicFramePr>
        <p:xfrm>
          <a:off x="455613" y="2510091"/>
          <a:ext cx="21955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Уравнение" r:id="rId4" imgW="1218960" imgH="583920" progId="Equation.3">
                  <p:embed/>
                </p:oleObj>
              </mc:Choice>
              <mc:Fallback>
                <p:oleObj name="Уравнение" r:id="rId4" imgW="1218960" imgH="5839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2510091"/>
                        <a:ext cx="2195512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5107"/>
              </p:ext>
            </p:extLst>
          </p:nvPr>
        </p:nvGraphicFramePr>
        <p:xfrm>
          <a:off x="449430" y="3726201"/>
          <a:ext cx="6240462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name="Уравнение" r:id="rId6" imgW="3466800" imgH="482400" progId="Equation.3">
                  <p:embed/>
                </p:oleObj>
              </mc:Choice>
              <mc:Fallback>
                <p:oleObj name="Уравнение" r:id="rId6" imgW="346680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430" y="3726201"/>
                        <a:ext cx="6240462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349661"/>
              </p:ext>
            </p:extLst>
          </p:nvPr>
        </p:nvGraphicFramePr>
        <p:xfrm>
          <a:off x="401304" y="4738485"/>
          <a:ext cx="6172200" cy="155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name="Уравнение" r:id="rId8" imgW="3429000" imgH="863600" progId="Equation.3">
                  <p:embed/>
                </p:oleObj>
              </mc:Choice>
              <mc:Fallback>
                <p:oleObj name="Уравнение" r:id="rId8" imgW="3429000" imgH="863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04" y="4738485"/>
                        <a:ext cx="6172200" cy="1554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108452" y="6093107"/>
            <a:ext cx="89968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/>
              <a:t>Не следует использовать при малом объеме выборки. Значения левого и правого концов могут выходить за пределы </a:t>
            </a:r>
            <a:r>
              <a:rPr lang="en-US" sz="2200" dirty="0" smtClean="0"/>
              <a:t>[0;1]. </a:t>
            </a:r>
            <a:r>
              <a:rPr lang="ru-RU" sz="2200" dirty="0" smtClean="0"/>
              <a:t>Нужна корректировка!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511743792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962025" y="1298575"/>
            <a:ext cx="72961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i="1">
                <a:solidFill>
                  <a:srgbClr val="00FFFF"/>
                </a:solidFill>
                <a:latin typeface="Times New Roman Cyr" pitchFamily="18" charset="0"/>
              </a:rPr>
              <a:t>Спасибо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i="1">
                <a:solidFill>
                  <a:srgbClr val="00FFFF"/>
                </a:solidFill>
                <a:latin typeface="Times New Roman Cyr" pitchFamily="18" charset="0"/>
              </a:rPr>
              <a:t>за внимание!</a:t>
            </a:r>
          </a:p>
        </p:txBody>
      </p:sp>
      <p:sp>
        <p:nvSpPr>
          <p:cNvPr id="12292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29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6" name="Text Box 39"/>
          <p:cNvSpPr txBox="1">
            <a:spLocks noChangeArrowheads="1"/>
          </p:cNvSpPr>
          <p:nvPr/>
        </p:nvSpPr>
        <p:spPr bwMode="auto">
          <a:xfrm>
            <a:off x="0" y="3642178"/>
            <a:ext cx="914400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ru-RU" sz="2600" b="1" dirty="0">
                <a:hlinkClick r:id="rId2"/>
              </a:rPr>
              <a:t>alexander.filatov@gmail.com</a:t>
            </a:r>
            <a:endParaRPr lang="ru-RU" altLang="ru-RU" sz="2600" dirty="0">
              <a:latin typeface="Times New Roman Cyr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600" b="1" dirty="0" smtClean="0">
                <a:hlinkClick r:id="rId3"/>
              </a:rPr>
              <a:t>https://vk.com/alexander.filatov</a:t>
            </a:r>
            <a:r>
              <a:rPr lang="en-US" altLang="ru-RU" sz="2600" b="1" dirty="0" smtClean="0"/>
              <a:t>,</a:t>
            </a:r>
            <a:r>
              <a:rPr lang="ru-RU" altLang="ru-RU" sz="2600" b="1" dirty="0" smtClean="0"/>
              <a:t> </a:t>
            </a:r>
            <a:r>
              <a:rPr lang="en-US" altLang="ru-RU" sz="2600" b="1" dirty="0" smtClean="0">
                <a:hlinkClick r:id="rId4"/>
              </a:rPr>
              <a:t>https://vk.com/baikalreadings</a:t>
            </a:r>
            <a:endParaRPr lang="en-US" altLang="ru-RU" sz="2600" b="1" dirty="0"/>
          </a:p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ru-RU" sz="2600" b="1" dirty="0">
                <a:hlinkClick r:id="rId5"/>
              </a:rPr>
              <a:t>https://youtube.com/alexanderfilatov</a:t>
            </a:r>
            <a:endParaRPr lang="ru-RU" altLang="ru-RU" sz="2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>
                <a:solidFill>
                  <a:srgbClr val="00FFFF"/>
                </a:solidFill>
                <a:latin typeface="Times New Roman Cyr" pitchFamily="18" charset="0"/>
              </a:rPr>
              <a:t>Литература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2562" y="3900255"/>
            <a:ext cx="89614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ru-RU" b="1" dirty="0">
                <a:solidFill>
                  <a:srgbClr val="00FFFF"/>
                </a:solidFill>
                <a:latin typeface="Times New Roman Cyr" pitchFamily="18" charset="-52"/>
                <a:cs typeface="+mn-cs"/>
              </a:rPr>
              <a:t>Дополнительные материалы:</a:t>
            </a:r>
          </a:p>
          <a:p>
            <a:pPr marL="352425" indent="-352425" eaLnBrk="0" hangingPunct="0">
              <a:buFontTx/>
              <a:buAutoNum type="arabicPeriod"/>
              <a:defRPr/>
            </a:pPr>
            <a:r>
              <a:rPr lang="ru-RU" dirty="0" smtClean="0">
                <a:latin typeface="Times New Roman Cyr" pitchFamily="18" charset="-52"/>
                <a:cs typeface="+mn-cs"/>
              </a:rPr>
              <a:t>Презентации</a:t>
            </a:r>
            <a:r>
              <a:rPr lang="ru-RU" dirty="0">
                <a:latin typeface="Times New Roman Cyr" pitchFamily="18" charset="-52"/>
                <a:cs typeface="+mn-cs"/>
              </a:rPr>
              <a:t>, книги, </a:t>
            </a:r>
            <a:r>
              <a:rPr lang="ru-RU" dirty="0" err="1">
                <a:latin typeface="Times New Roman Cyr" pitchFamily="18" charset="-52"/>
                <a:cs typeface="+mn-cs"/>
              </a:rPr>
              <a:t>видеолекции</a:t>
            </a:r>
            <a:r>
              <a:rPr lang="ru-RU" dirty="0">
                <a:latin typeface="Times New Roman Cyr" pitchFamily="18" charset="-52"/>
                <a:cs typeface="+mn-cs"/>
              </a:rPr>
              <a:t> в группе </a:t>
            </a:r>
            <a:r>
              <a:rPr lang="en-US" dirty="0" smtClean="0">
                <a:latin typeface="Times New Roman Cyr" pitchFamily="18" charset="-52"/>
                <a:cs typeface="+mn-cs"/>
                <a:hlinkClick r:id="rId2"/>
              </a:rPr>
              <a:t>https://</a:t>
            </a:r>
            <a:r>
              <a:rPr lang="en-US" dirty="0" smtClean="0">
                <a:latin typeface="Times New Roman Cyr" pitchFamily="18" charset="-52"/>
                <a:cs typeface="+mn-cs"/>
                <a:hlinkClick r:id="rId2"/>
              </a:rPr>
              <a:t>vk.com/baikalreadings</a:t>
            </a:r>
            <a:r>
              <a:rPr lang="ru-RU" dirty="0" smtClean="0">
                <a:latin typeface="Times New Roman Cyr" pitchFamily="18" charset="-52"/>
                <a:cs typeface="+mn-cs"/>
              </a:rPr>
              <a:t>,</a:t>
            </a:r>
            <a:r>
              <a:rPr lang="en-US" dirty="0" smtClean="0">
                <a:latin typeface="Times New Roman Cyr" pitchFamily="18" charset="-52"/>
                <a:cs typeface="+mn-cs"/>
              </a:rPr>
              <a:t/>
            </a:r>
            <a:br>
              <a:rPr lang="en-US" dirty="0" smtClean="0">
                <a:latin typeface="Times New Roman Cyr" pitchFamily="18" charset="-52"/>
                <a:cs typeface="+mn-cs"/>
              </a:rPr>
            </a:br>
            <a:r>
              <a:rPr lang="ru-RU" dirty="0" smtClean="0">
                <a:latin typeface="Times New Roman Cyr" pitchFamily="18" charset="-52"/>
                <a:cs typeface="+mn-cs"/>
              </a:rPr>
              <a:t>в </a:t>
            </a:r>
            <a:r>
              <a:rPr lang="ru-RU" dirty="0" err="1" smtClean="0">
                <a:latin typeface="Times New Roman Cyr" pitchFamily="18" charset="-52"/>
                <a:cs typeface="+mn-cs"/>
              </a:rPr>
              <a:t>т.ч</a:t>
            </a:r>
            <a:r>
              <a:rPr lang="ru-RU" dirty="0" smtClean="0">
                <a:latin typeface="Times New Roman Cyr" pitchFamily="18" charset="-52"/>
                <a:cs typeface="+mn-cs"/>
              </a:rPr>
              <a:t>. курс эконометрики Дмитрия </a:t>
            </a:r>
            <a:r>
              <a:rPr lang="ru-RU" dirty="0" err="1" smtClean="0">
                <a:latin typeface="Times New Roman Cyr" pitchFamily="18" charset="-52"/>
                <a:cs typeface="+mn-cs"/>
              </a:rPr>
              <a:t>Вихрова</a:t>
            </a:r>
            <a:r>
              <a:rPr lang="ru-RU" dirty="0" smtClean="0">
                <a:latin typeface="Times New Roman Cyr" pitchFamily="18" charset="-52"/>
                <a:cs typeface="+mn-cs"/>
              </a:rPr>
              <a:t> (</a:t>
            </a:r>
            <a:r>
              <a:rPr lang="en-US" dirty="0" smtClean="0">
                <a:latin typeface="Times New Roman Cyr" pitchFamily="18" charset="-52"/>
                <a:cs typeface="+mn-cs"/>
              </a:rPr>
              <a:t>CERGE-EI</a:t>
            </a:r>
            <a:r>
              <a:rPr lang="en-US" dirty="0" smtClean="0">
                <a:latin typeface="Times New Roman Cyr" pitchFamily="18" charset="-52"/>
                <a:cs typeface="+mn-cs"/>
              </a:rPr>
              <a:t>)</a:t>
            </a:r>
            <a:r>
              <a:rPr lang="ru-RU" dirty="0" smtClean="0">
                <a:latin typeface="Times New Roman Cyr" pitchFamily="18" charset="-52"/>
                <a:cs typeface="+mn-cs"/>
              </a:rPr>
              <a:t>:</a:t>
            </a:r>
            <a:r>
              <a:rPr lang="en-US" dirty="0">
                <a:latin typeface="Times New Roman Cyr" pitchFamily="18" charset="-52"/>
                <a:cs typeface="+mn-cs"/>
              </a:rPr>
              <a:t/>
            </a:r>
            <a:br>
              <a:rPr lang="en-US" dirty="0">
                <a:latin typeface="Times New Roman Cyr" pitchFamily="18" charset="-52"/>
                <a:cs typeface="+mn-cs"/>
              </a:rPr>
            </a:br>
            <a:r>
              <a:rPr lang="en-US" dirty="0">
                <a:latin typeface="Times New Roman Cyr" pitchFamily="18" charset="-52"/>
                <a:cs typeface="+mn-cs"/>
                <a:hlinkClick r:id="rId3"/>
              </a:rPr>
              <a:t>https://</a:t>
            </a:r>
            <a:r>
              <a:rPr lang="en-US" dirty="0" smtClean="0">
                <a:latin typeface="Times New Roman Cyr" pitchFamily="18" charset="-52"/>
                <a:cs typeface="+mn-cs"/>
                <a:hlinkClick r:id="rId3"/>
              </a:rPr>
              <a:t>vk.com/videos-49284819?section=album_55546177</a:t>
            </a:r>
            <a:endParaRPr lang="ru-RU" dirty="0" smtClean="0">
              <a:latin typeface="Times New Roman Cyr" pitchFamily="18" charset="-52"/>
              <a:cs typeface="+mn-cs"/>
            </a:endParaRPr>
          </a:p>
          <a:p>
            <a:pPr marL="352425" indent="-352425" eaLnBrk="0" hangingPunct="0">
              <a:buFontTx/>
              <a:buAutoNum type="arabicPeriod"/>
              <a:defRPr/>
            </a:pPr>
            <a:r>
              <a:rPr lang="ru-RU" dirty="0">
                <a:latin typeface="Times New Roman Cyr" pitchFamily="18" charset="-52"/>
                <a:cs typeface="+mn-cs"/>
              </a:rPr>
              <a:t>Данный курс на </a:t>
            </a:r>
            <a:r>
              <a:rPr lang="ru-RU" dirty="0" err="1">
                <a:latin typeface="Times New Roman Cyr" pitchFamily="18" charset="-52"/>
                <a:cs typeface="+mn-cs"/>
              </a:rPr>
              <a:t>youtube</a:t>
            </a:r>
            <a:r>
              <a:rPr lang="ru-RU" dirty="0">
                <a:latin typeface="Times New Roman Cyr" pitchFamily="18" charset="-52"/>
                <a:cs typeface="+mn-cs"/>
              </a:rPr>
              <a:t>-канале </a:t>
            </a:r>
            <a:r>
              <a:rPr lang="ru-RU" dirty="0">
                <a:latin typeface="Times New Roman Cyr" pitchFamily="18" charset="-52"/>
                <a:cs typeface="+mn-cs"/>
                <a:hlinkClick r:id="rId4"/>
              </a:rPr>
              <a:t>https://</a:t>
            </a:r>
            <a:r>
              <a:rPr lang="ru-RU" dirty="0" smtClean="0">
                <a:latin typeface="Times New Roman Cyr" pitchFamily="18" charset="-52"/>
                <a:cs typeface="+mn-cs"/>
                <a:hlinkClick r:id="rId4"/>
              </a:rPr>
              <a:t>youtube.com/alexanderfilatov</a:t>
            </a:r>
            <a:r>
              <a:rPr lang="ru-RU" dirty="0" smtClean="0">
                <a:latin typeface="Times New Roman Cyr" pitchFamily="18" charset="-52"/>
                <a:cs typeface="+mn-cs"/>
              </a:rPr>
              <a:t>:</a:t>
            </a:r>
            <a:br>
              <a:rPr lang="ru-RU" dirty="0" smtClean="0">
                <a:latin typeface="Times New Roman Cyr" pitchFamily="18" charset="-52"/>
                <a:cs typeface="+mn-cs"/>
              </a:rPr>
            </a:br>
            <a:r>
              <a:rPr lang="en-US" dirty="0" smtClean="0">
                <a:latin typeface="Times New Roman Cyr" pitchFamily="18" charset="-52"/>
                <a:cs typeface="+mn-cs"/>
                <a:hlinkClick r:id="rId5"/>
              </a:rPr>
              <a:t>https</a:t>
            </a:r>
            <a:r>
              <a:rPr lang="en-US" dirty="0">
                <a:latin typeface="Times New Roman Cyr" pitchFamily="18" charset="-52"/>
                <a:cs typeface="+mn-cs"/>
                <a:hlinkClick r:id="rId5"/>
              </a:rPr>
              <a:t>://</a:t>
            </a:r>
            <a:r>
              <a:rPr lang="en-US" dirty="0" smtClean="0">
                <a:latin typeface="Times New Roman Cyr" pitchFamily="18" charset="-52"/>
                <a:cs typeface="+mn-cs"/>
                <a:hlinkClick r:id="rId5"/>
              </a:rPr>
              <a:t>www.youtube.com/playlist?list=PLlx2izuC9gjhnLVfBf-9JwkMeTay7Capw</a:t>
            </a:r>
            <a:endParaRPr lang="ru-RU" dirty="0" smtClean="0">
              <a:latin typeface="Times New Roman Cyr" pitchFamily="18" charset="-52"/>
              <a:cs typeface="+mn-cs"/>
            </a:endParaRPr>
          </a:p>
          <a:p>
            <a:pPr marL="352425" indent="-352425" eaLnBrk="0" hangingPunct="0">
              <a:buFontTx/>
              <a:buAutoNum type="arabicPeriod"/>
              <a:defRPr/>
            </a:pPr>
            <a:r>
              <a:rPr lang="en-US" dirty="0" smtClean="0">
                <a:latin typeface="Times New Roman Cyr" pitchFamily="18" charset="-52"/>
                <a:cs typeface="+mn-cs"/>
              </a:rPr>
              <a:t>Coursera: </a:t>
            </a:r>
            <a:r>
              <a:rPr lang="ru-RU" dirty="0" smtClean="0">
                <a:latin typeface="Times New Roman Cyr" pitchFamily="18" charset="-52"/>
                <a:cs typeface="+mn-cs"/>
              </a:rPr>
              <a:t>эконометрика, курс Бориса </a:t>
            </a:r>
            <a:r>
              <a:rPr lang="ru-RU" dirty="0" err="1" smtClean="0">
                <a:latin typeface="Times New Roman Cyr" pitchFamily="18" charset="-52"/>
                <a:cs typeface="+mn-cs"/>
              </a:rPr>
              <a:t>Демешева</a:t>
            </a:r>
            <a:r>
              <a:rPr lang="ru-RU" dirty="0" smtClean="0">
                <a:latin typeface="Times New Roman Cyr" pitchFamily="18" charset="-52"/>
                <a:cs typeface="+mn-cs"/>
              </a:rPr>
              <a:t>:</a:t>
            </a:r>
            <a:br>
              <a:rPr lang="ru-RU" dirty="0" smtClean="0">
                <a:latin typeface="Times New Roman Cyr" pitchFamily="18" charset="-52"/>
                <a:cs typeface="+mn-cs"/>
              </a:rPr>
            </a:br>
            <a:r>
              <a:rPr lang="en-US" dirty="0" smtClean="0">
                <a:latin typeface="Times New Roman Cyr" pitchFamily="18" charset="-52"/>
                <a:cs typeface="+mn-cs"/>
                <a:hlinkClick r:id="rId6"/>
              </a:rPr>
              <a:t>https://www.coursera.org/learn/ekonometrika</a:t>
            </a:r>
            <a:r>
              <a:rPr lang="ru-RU" dirty="0" smtClean="0">
                <a:latin typeface="Times New Roman Cyr" pitchFamily="18" charset="-52"/>
                <a:cs typeface="+mn-cs"/>
              </a:rPr>
              <a:t>.</a:t>
            </a:r>
            <a:endParaRPr lang="ru-RU" dirty="0">
              <a:latin typeface="Times New Roman Cyr" pitchFamily="18" charset="-52"/>
              <a:cs typeface="+mn-cs"/>
            </a:endParaRPr>
          </a:p>
        </p:txBody>
      </p:sp>
      <p:sp>
        <p:nvSpPr>
          <p:cNvPr id="5129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>
                <a:latin typeface="Times New Roman Cyr" pitchFamily="18" charset="0"/>
              </a:rPr>
              <a:t>3</a:t>
            </a:r>
            <a:endParaRPr lang="ru-RU" altLang="ru-RU" sz="7200">
              <a:latin typeface="Times New Roman Cyr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641" y="1218864"/>
            <a:ext cx="1826985" cy="26668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753" y="1205927"/>
            <a:ext cx="2066018" cy="267981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1525" y="1205928"/>
            <a:ext cx="2022476" cy="26798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1900" y="1191413"/>
            <a:ext cx="2066018" cy="2708841"/>
          </a:xfrm>
          <a:prstGeom prst="rect">
            <a:avLst/>
          </a:prstGeom>
        </p:spPr>
      </p:pic>
    </p:spTree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>
                <a:solidFill>
                  <a:srgbClr val="00FFFF"/>
                </a:solidFill>
                <a:latin typeface="Times New Roman Cyr" pitchFamily="18" charset="0"/>
              </a:rPr>
              <a:t>Экзамен</a:t>
            </a:r>
          </a:p>
        </p:txBody>
      </p:sp>
      <p:sp>
        <p:nvSpPr>
          <p:cNvPr id="6147" name="Rectangle 389"/>
          <p:cNvSpPr>
            <a:spLocks noChangeArrowheads="1"/>
          </p:cNvSpPr>
          <p:nvPr/>
        </p:nvSpPr>
        <p:spPr bwMode="auto">
          <a:xfrm>
            <a:off x="209550" y="1082449"/>
            <a:ext cx="893445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52425" indent="-352425">
              <a:spcBef>
                <a:spcPct val="0"/>
              </a:spcBef>
              <a:buClrTx/>
              <a:buSzTx/>
              <a:buFont typeface="Times New Roman" pitchFamily="18" charset="0"/>
              <a:buAutoNum type="arabicPeriod"/>
            </a:pPr>
            <a:r>
              <a:rPr lang="ru-RU" altLang="ru-RU" sz="2200" dirty="0">
                <a:latin typeface="Times New Roman Cyr" pitchFamily="18" charset="0"/>
              </a:rPr>
              <a:t>Посещение </a:t>
            </a:r>
            <a:r>
              <a:rPr lang="ru-RU" altLang="ru-RU" sz="2200" dirty="0" smtClean="0">
                <a:latin typeface="Times New Roman Cyr" pitchFamily="18" charset="0"/>
              </a:rPr>
              <a:t>и краткие еженедельные тесты = 9*2 = </a:t>
            </a:r>
            <a:r>
              <a:rPr lang="ru-RU" altLang="ru-RU" sz="2200" b="1" dirty="0" smtClean="0">
                <a:solidFill>
                  <a:srgbClr val="00FFFF"/>
                </a:solidFill>
                <a:latin typeface="Times New Roman Cyr" pitchFamily="18" charset="0"/>
              </a:rPr>
              <a:t>18</a:t>
            </a:r>
            <a:r>
              <a:rPr lang="ru-RU" altLang="ru-RU" sz="2200" dirty="0" smtClean="0">
                <a:latin typeface="Times New Roman Cyr" pitchFamily="18" charset="0"/>
              </a:rPr>
              <a:t>.</a:t>
            </a:r>
            <a:endParaRPr lang="ru-RU" altLang="ru-RU" sz="2200" b="1" dirty="0">
              <a:latin typeface="Times New Roman Cyr" pitchFamily="18" charset="0"/>
            </a:endParaRPr>
          </a:p>
          <a:p>
            <a:pPr marL="352425" indent="-352425">
              <a:spcBef>
                <a:spcPct val="0"/>
              </a:spcBef>
              <a:buClrTx/>
              <a:buSzTx/>
              <a:buFont typeface="Times New Roman" pitchFamily="18" charset="0"/>
              <a:buAutoNum type="arabicPeriod"/>
            </a:pPr>
            <a:r>
              <a:rPr lang="ru-RU" altLang="ru-RU" sz="2200" dirty="0" smtClean="0">
                <a:latin typeface="Times New Roman Cyr" pitchFamily="18" charset="0"/>
              </a:rPr>
              <a:t>Домашние контрольные работы = 7*6 </a:t>
            </a:r>
            <a:r>
              <a:rPr lang="ru-RU" altLang="ru-RU" sz="2200" dirty="0">
                <a:latin typeface="Times New Roman Cyr" pitchFamily="18" charset="0"/>
              </a:rPr>
              <a:t>= </a:t>
            </a:r>
            <a:r>
              <a:rPr lang="ru-RU" altLang="ru-RU" sz="2200" b="1" dirty="0" smtClean="0">
                <a:solidFill>
                  <a:srgbClr val="00FFFF"/>
                </a:solidFill>
                <a:latin typeface="Times New Roman Cyr" pitchFamily="18" charset="0"/>
              </a:rPr>
              <a:t>42</a:t>
            </a:r>
            <a:br>
              <a:rPr lang="ru-RU" altLang="ru-RU" sz="2200" b="1" dirty="0" smtClean="0">
                <a:solidFill>
                  <a:srgbClr val="00FFFF"/>
                </a:solidFill>
                <a:latin typeface="Times New Roman Cyr" pitchFamily="18" charset="0"/>
              </a:rPr>
            </a:br>
            <a:r>
              <a:rPr lang="ru-RU" altLang="ru-RU" sz="2200" dirty="0" smtClean="0">
                <a:latin typeface="Times New Roman Cyr" pitchFamily="18" charset="0"/>
              </a:rPr>
              <a:t>(выполняются на </a:t>
            </a:r>
            <a:r>
              <a:rPr lang="ru-RU" altLang="ru-RU" sz="2200" dirty="0">
                <a:latin typeface="Times New Roman Cyr" pitchFamily="18" charset="0"/>
              </a:rPr>
              <a:t>индивидуальных </a:t>
            </a:r>
            <a:r>
              <a:rPr lang="ru-RU" altLang="ru-RU" sz="2200" dirty="0" smtClean="0">
                <a:latin typeface="Times New Roman Cyr" pitchFamily="18" charset="0"/>
              </a:rPr>
              <a:t>данных).</a:t>
            </a:r>
            <a:endParaRPr lang="ru-RU" altLang="ru-RU" sz="2200" b="1" dirty="0">
              <a:solidFill>
                <a:srgbClr val="00FFFF"/>
              </a:solidFill>
              <a:latin typeface="Times New Roman Cyr" pitchFamily="18" charset="0"/>
            </a:endParaRPr>
          </a:p>
          <a:p>
            <a:pPr marL="352425" indent="-352425">
              <a:spcBef>
                <a:spcPct val="0"/>
              </a:spcBef>
              <a:buClrTx/>
              <a:buSzTx/>
              <a:buFont typeface="Times New Roman" pitchFamily="18" charset="0"/>
              <a:buAutoNum type="arabicPeriod"/>
            </a:pPr>
            <a:r>
              <a:rPr lang="ru-RU" altLang="ru-RU" sz="2200" dirty="0" smtClean="0">
                <a:latin typeface="Times New Roman Cyr" pitchFamily="18" charset="0"/>
              </a:rPr>
              <a:t>Активность </a:t>
            </a:r>
            <a:r>
              <a:rPr lang="ru-RU" altLang="ru-RU" sz="2200" dirty="0">
                <a:latin typeface="Times New Roman Cyr" pitchFamily="18" charset="0"/>
              </a:rPr>
              <a:t>на занятии (ответы на вопросы, </a:t>
            </a:r>
            <a:r>
              <a:rPr lang="ru-RU" altLang="ru-RU" sz="2200" dirty="0" smtClean="0">
                <a:latin typeface="Times New Roman Cyr" pitchFamily="18" charset="0"/>
              </a:rPr>
              <a:t>дополнительные задания и т.д.) </a:t>
            </a:r>
            <a:r>
              <a:rPr lang="ru-RU" altLang="ru-RU" sz="2200" dirty="0">
                <a:latin typeface="Times New Roman Cyr" pitchFamily="18" charset="0"/>
              </a:rPr>
              <a:t>= </a:t>
            </a:r>
            <a:r>
              <a:rPr lang="ru-RU" altLang="ru-RU" sz="2200" b="1" dirty="0" smtClean="0">
                <a:solidFill>
                  <a:srgbClr val="00FFFF"/>
                </a:solidFill>
                <a:latin typeface="Times New Roman Cyr" pitchFamily="18" charset="0"/>
              </a:rPr>
              <a:t>10 </a:t>
            </a:r>
            <a:r>
              <a:rPr lang="ru-RU" altLang="ru-RU" sz="2200" dirty="0" smtClean="0">
                <a:latin typeface="Times New Roman Cyr" pitchFamily="18" charset="0"/>
              </a:rPr>
              <a:t>– </a:t>
            </a:r>
            <a:r>
              <a:rPr lang="ru-RU" altLang="ru-RU" sz="2200" dirty="0">
                <a:latin typeface="Times New Roman Cyr" pitchFamily="18" charset="0"/>
              </a:rPr>
              <a:t>«долларовая система</a:t>
            </a:r>
            <a:r>
              <a:rPr lang="ru-RU" altLang="ru-RU" sz="2200" dirty="0" smtClean="0">
                <a:latin typeface="Times New Roman Cyr" pitchFamily="18" charset="0"/>
              </a:rPr>
              <a:t>».</a:t>
            </a:r>
            <a:endParaRPr lang="en-US" altLang="ru-RU" sz="2200" dirty="0" smtClean="0">
              <a:latin typeface="Times New Roman Cyr" pitchFamily="18" charset="0"/>
            </a:endParaRPr>
          </a:p>
          <a:p>
            <a:pPr marL="352425" indent="-352425">
              <a:spcBef>
                <a:spcPct val="0"/>
              </a:spcBef>
              <a:buClrTx/>
              <a:buSzTx/>
              <a:buFont typeface="Times New Roman" pitchFamily="18" charset="0"/>
              <a:buAutoNum type="arabicPeriod"/>
            </a:pPr>
            <a:r>
              <a:rPr lang="ru-RU" altLang="ru-RU" sz="2200" dirty="0" smtClean="0">
                <a:latin typeface="Times New Roman Cyr" pitchFamily="18" charset="0"/>
              </a:rPr>
              <a:t>Коллоквиум (2 </a:t>
            </a:r>
            <a:r>
              <a:rPr lang="ru-RU" altLang="ru-RU" sz="2200" dirty="0">
                <a:latin typeface="Times New Roman Cyr" pitchFamily="18" charset="0"/>
              </a:rPr>
              <a:t>теоретических вопроса + </a:t>
            </a:r>
            <a:r>
              <a:rPr lang="ru-RU" altLang="ru-RU" sz="2200" dirty="0" smtClean="0">
                <a:latin typeface="Times New Roman Cyr" pitchFamily="18" charset="0"/>
              </a:rPr>
              <a:t>практическое задание) </a:t>
            </a:r>
            <a:r>
              <a:rPr lang="ru-RU" altLang="ru-RU" sz="2200" dirty="0">
                <a:latin typeface="Times New Roman Cyr" pitchFamily="18" charset="0"/>
              </a:rPr>
              <a:t>= </a:t>
            </a:r>
            <a:r>
              <a:rPr lang="ru-RU" altLang="ru-RU" sz="2200" b="1" dirty="0" smtClean="0">
                <a:solidFill>
                  <a:srgbClr val="00FFFF"/>
                </a:solidFill>
                <a:latin typeface="Times New Roman Cyr" pitchFamily="18" charset="0"/>
              </a:rPr>
              <a:t>30</a:t>
            </a:r>
            <a:r>
              <a:rPr lang="ru-RU" altLang="ru-RU" sz="2200" dirty="0">
                <a:latin typeface="Times New Roman Cyr" pitchFamily="18" charset="0"/>
              </a:rPr>
              <a:t>.</a:t>
            </a:r>
            <a:endParaRPr lang="ru-RU" altLang="ru-RU" sz="2200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614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>
                <a:latin typeface="Times New Roman Cyr" pitchFamily="18" charset="0"/>
              </a:rPr>
              <a:t>4</a:t>
            </a:r>
            <a:endParaRPr lang="ru-RU" altLang="ru-RU" sz="7200">
              <a:latin typeface="Times New Roman Cyr" pitchFamily="18" charset="0"/>
            </a:endParaRPr>
          </a:p>
        </p:txBody>
      </p:sp>
      <p:sp>
        <p:nvSpPr>
          <p:cNvPr id="2" name="Прямоугольник 1"/>
          <p:cNvSpPr>
            <a:spLocks noChangeArrowheads="1"/>
          </p:cNvSpPr>
          <p:nvPr/>
        </p:nvSpPr>
        <p:spPr bwMode="auto">
          <a:xfrm>
            <a:off x="209550" y="3193598"/>
            <a:ext cx="4572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 Cyr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 Cyr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 Cyr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 Cyr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 Cyr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 Cyr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 Cyr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 Cyr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 Cyr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200" b="1" dirty="0">
                <a:solidFill>
                  <a:srgbClr val="00FFFF"/>
                </a:solidFill>
              </a:rPr>
              <a:t>Ориентировочная шкала </a:t>
            </a:r>
            <a:r>
              <a:rPr lang="ru-RU" altLang="ru-RU" sz="2200" b="1" dirty="0" smtClean="0">
                <a:solidFill>
                  <a:srgbClr val="00FFFF"/>
                </a:solidFill>
              </a:rPr>
              <a:t>оценок:</a:t>
            </a:r>
            <a:endParaRPr lang="ru-RU" altLang="ru-RU" sz="2200" b="1" dirty="0">
              <a:solidFill>
                <a:srgbClr val="00FFFF"/>
              </a:solidFill>
            </a:endParaRPr>
          </a:p>
          <a:p>
            <a:pPr eaLnBrk="1" hangingPunct="1"/>
            <a:r>
              <a:rPr lang="ru-RU" altLang="ru-RU" sz="2200" dirty="0" smtClean="0"/>
              <a:t>≥ 50 </a:t>
            </a:r>
            <a:r>
              <a:rPr lang="ru-RU" altLang="ru-RU" sz="2200" dirty="0"/>
              <a:t>баллов – удовлетворительно;</a:t>
            </a:r>
          </a:p>
          <a:p>
            <a:pPr eaLnBrk="1" hangingPunct="1"/>
            <a:r>
              <a:rPr lang="ru-RU" altLang="ru-RU" sz="2200" dirty="0"/>
              <a:t>≥ 65 баллов – хорошо;</a:t>
            </a:r>
          </a:p>
          <a:p>
            <a:pPr eaLnBrk="1" hangingPunct="1"/>
            <a:r>
              <a:rPr lang="ru-RU" altLang="ru-RU" sz="2200" dirty="0"/>
              <a:t>≥ 80 баллов </a:t>
            </a:r>
            <a:r>
              <a:rPr lang="ru-RU" altLang="ru-RU" sz="2200" dirty="0" smtClean="0"/>
              <a:t>– отлично.</a:t>
            </a:r>
            <a:endParaRPr lang="ru-RU" altLang="ru-RU" sz="2200" dirty="0"/>
          </a:p>
        </p:txBody>
      </p:sp>
    </p:spTree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>
                <a:solidFill>
                  <a:srgbClr val="00FFFF"/>
                </a:solidFill>
                <a:latin typeface="Times New Roman Cyr" pitchFamily="18" charset="0"/>
              </a:rPr>
              <a:t>Содержание </a:t>
            </a: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курса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7200" b="1" dirty="0" smtClean="0">
                <a:latin typeface="Times New Roman Cyr" pitchFamily="18" charset="0"/>
              </a:rPr>
              <a:t>5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A66D9F71-307B-46CD-9158-9C960EE43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6" y="1066834"/>
            <a:ext cx="9075744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9pPr>
          </a:lstStyle>
          <a:p>
            <a:pPr marL="352425" indent="-352425">
              <a:buAutoNum type="arabicPeriod"/>
            </a:pPr>
            <a:r>
              <a:rPr lang="ru-RU" altLang="ru-RU" sz="2200" dirty="0"/>
              <a:t>Введение в эконометрику. Данные и их предварительная обработка.</a:t>
            </a:r>
          </a:p>
          <a:p>
            <a:pPr marL="352425" indent="-352425">
              <a:buAutoNum type="arabicPeriod"/>
            </a:pPr>
            <a:r>
              <a:rPr lang="ru-RU" altLang="ru-RU" sz="2200" dirty="0"/>
              <a:t>Корреляционный анализ количественных переменных. </a:t>
            </a:r>
            <a:r>
              <a:rPr lang="ru-RU" altLang="ru-RU" sz="2200" dirty="0" smtClean="0"/>
              <a:t> Коэффициент </a:t>
            </a:r>
            <a:r>
              <a:rPr lang="ru-RU" altLang="ru-RU" sz="2200" dirty="0"/>
              <a:t>детерминации. </a:t>
            </a:r>
            <a:r>
              <a:rPr lang="ru-RU" altLang="ru-RU" sz="2200" dirty="0" smtClean="0"/>
              <a:t>Коэффициент </a:t>
            </a:r>
            <a:r>
              <a:rPr lang="ru-RU" altLang="ru-RU" sz="2200" dirty="0"/>
              <a:t>корреляции. Корреляционное отношение.</a:t>
            </a:r>
          </a:p>
          <a:p>
            <a:pPr marL="352425" indent="-352425">
              <a:buAutoNum type="arabicPeriod"/>
            </a:pPr>
            <a:r>
              <a:rPr lang="ru-RU" altLang="ru-RU" sz="2200" dirty="0"/>
              <a:t>Корреляционный анализ количественных переменных. Частные и </a:t>
            </a:r>
            <a:r>
              <a:rPr lang="ru-RU" altLang="ru-RU" sz="2200" dirty="0" err="1" smtClean="0"/>
              <a:t>мно-жественный</a:t>
            </a:r>
            <a:r>
              <a:rPr lang="ru-RU" altLang="ru-RU" sz="2200" dirty="0" smtClean="0"/>
              <a:t> коэффициенты корреляции.</a:t>
            </a:r>
            <a:endParaRPr lang="ru-RU" altLang="ru-RU" sz="2200" dirty="0"/>
          </a:p>
          <a:p>
            <a:pPr marL="352425" indent="-352425">
              <a:buAutoNum type="arabicPeriod"/>
            </a:pPr>
            <a:r>
              <a:rPr lang="ru-RU" altLang="ru-RU" sz="2200" dirty="0"/>
              <a:t>Корреляционный анализ порядковых и </a:t>
            </a:r>
            <a:r>
              <a:rPr lang="ru-RU" altLang="ru-RU" sz="2200" dirty="0" err="1"/>
              <a:t>категоризованных</a:t>
            </a:r>
            <a:r>
              <a:rPr lang="ru-RU" altLang="ru-RU" sz="2200" dirty="0"/>
              <a:t> переменных.</a:t>
            </a:r>
          </a:p>
          <a:p>
            <a:pPr marL="352425" indent="-352425">
              <a:buAutoNum type="arabicPeriod"/>
            </a:pPr>
            <a:r>
              <a:rPr lang="ru-RU" altLang="ru-RU" sz="2200" dirty="0"/>
              <a:t>Регрессионный анализ. Метод наименьших квадратов. Значимость </a:t>
            </a:r>
            <a:r>
              <a:rPr lang="ru-RU" altLang="ru-RU" sz="2200" dirty="0" err="1" smtClean="0"/>
              <a:t>рег-рессоров</a:t>
            </a:r>
            <a:r>
              <a:rPr lang="ru-RU" altLang="ru-RU" sz="2200" dirty="0" smtClean="0"/>
              <a:t> </a:t>
            </a:r>
            <a:r>
              <a:rPr lang="ru-RU" altLang="ru-RU" sz="2200" dirty="0"/>
              <a:t>и модели.</a:t>
            </a:r>
          </a:p>
          <a:p>
            <a:pPr marL="352425" indent="-352425">
              <a:buAutoNum type="arabicPeriod"/>
            </a:pPr>
            <a:r>
              <a:rPr lang="ru-RU" altLang="ru-RU" sz="2200" dirty="0"/>
              <a:t>Проблема </a:t>
            </a:r>
            <a:r>
              <a:rPr lang="ru-RU" altLang="ru-RU" sz="2200" dirty="0" smtClean="0"/>
              <a:t>мультиколлинеарности и методы ее устранения</a:t>
            </a:r>
            <a:r>
              <a:rPr lang="ru-RU" altLang="ru-RU" sz="2200" dirty="0"/>
              <a:t>. Метод </a:t>
            </a:r>
            <a:r>
              <a:rPr lang="ru-RU" altLang="ru-RU" sz="2200" dirty="0" smtClean="0"/>
              <a:t>глав-</a:t>
            </a:r>
            <a:r>
              <a:rPr lang="ru-RU" altLang="ru-RU" sz="2200" dirty="0" err="1" smtClean="0"/>
              <a:t>ных</a:t>
            </a:r>
            <a:r>
              <a:rPr lang="ru-RU" altLang="ru-RU" sz="2200" dirty="0" smtClean="0"/>
              <a:t> </a:t>
            </a:r>
            <a:r>
              <a:rPr lang="ru-RU" altLang="ru-RU" sz="2200" dirty="0"/>
              <a:t>компонент.</a:t>
            </a:r>
          </a:p>
          <a:p>
            <a:pPr marL="352425" indent="-352425">
              <a:buAutoNum type="arabicPeriod"/>
            </a:pPr>
            <a:r>
              <a:rPr lang="ru-RU" altLang="ru-RU" sz="2200" dirty="0" err="1"/>
              <a:t>Гетероскедастичность</a:t>
            </a:r>
            <a:r>
              <a:rPr lang="ru-RU" altLang="ru-RU" sz="2200" dirty="0"/>
              <a:t> и автокорреляция остатков. Взвешенный и </a:t>
            </a:r>
            <a:r>
              <a:rPr lang="ru-RU" altLang="ru-RU" sz="2200" dirty="0" err="1" smtClean="0"/>
              <a:t>обоб</a:t>
            </a:r>
            <a:r>
              <a:rPr lang="ru-RU" altLang="ru-RU" sz="2200" dirty="0" smtClean="0"/>
              <a:t>-щенный </a:t>
            </a:r>
            <a:r>
              <a:rPr lang="ru-RU" altLang="ru-RU" sz="2200" dirty="0"/>
              <a:t>МНК.</a:t>
            </a:r>
          </a:p>
          <a:p>
            <a:pPr marL="352425" indent="-352425">
              <a:buAutoNum type="arabicPeriod"/>
            </a:pPr>
            <a:r>
              <a:rPr lang="ru-RU" altLang="ru-RU" sz="2200" dirty="0"/>
              <a:t>Модели с переменной структурой. Использование </a:t>
            </a:r>
            <a:r>
              <a:rPr lang="ru-RU" altLang="ru-RU" sz="2200" dirty="0" err="1"/>
              <a:t>дамми</a:t>
            </a:r>
            <a:r>
              <a:rPr lang="ru-RU" altLang="ru-RU" sz="2200" dirty="0"/>
              <a:t>-переменных. </a:t>
            </a:r>
            <a:r>
              <a:rPr lang="ru-RU" altLang="ru-RU" sz="2200" dirty="0" smtClean="0"/>
              <a:t>Неоднородность </a:t>
            </a:r>
            <a:r>
              <a:rPr lang="ru-RU" altLang="ru-RU" sz="2200" dirty="0"/>
              <a:t>данных</a:t>
            </a:r>
            <a:r>
              <a:rPr lang="ru-RU" altLang="ru-RU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446686"/>
      </p:ext>
    </p:extLst>
  </p:cSld>
  <p:clrMapOvr>
    <a:masterClrMapping/>
  </p:clrMapOvr>
  <p:transition spd="slow" advTm="58683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>
                <a:solidFill>
                  <a:srgbClr val="00FFFF"/>
                </a:solidFill>
                <a:latin typeface="Times New Roman Cyr" pitchFamily="18" charset="0"/>
              </a:rPr>
              <a:t>Содержание </a:t>
            </a: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курса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6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A66D9F71-307B-46CD-9158-9C960EE43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81" y="1066834"/>
            <a:ext cx="9027619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9pPr>
          </a:lstStyle>
          <a:p>
            <a:pPr marL="457200" indent="-457200" algn="just">
              <a:buFont typeface="+mj-lt"/>
              <a:buAutoNum type="arabicPeriod" startAt="9"/>
            </a:pPr>
            <a:r>
              <a:rPr lang="ru-RU" altLang="ru-RU" sz="2200" dirty="0"/>
              <a:t>Нелинейные модели, поддающиеся непосредственной линеаризации. Процедура Бокса-Кокса.</a:t>
            </a:r>
          </a:p>
          <a:p>
            <a:pPr marL="457200" indent="-457200" algn="just">
              <a:buFont typeface="+mj-lt"/>
              <a:buAutoNum type="arabicPeriod" startAt="9"/>
            </a:pPr>
            <a:r>
              <a:rPr lang="ru-RU" altLang="ru-RU" sz="2200" dirty="0" smtClean="0"/>
              <a:t>Бинарные результирующие показатели. </a:t>
            </a:r>
            <a:r>
              <a:rPr lang="ru-RU" altLang="ru-RU" sz="2200" dirty="0" err="1" smtClean="0"/>
              <a:t>Логит</a:t>
            </a:r>
            <a:r>
              <a:rPr lang="ru-RU" altLang="ru-RU" sz="2200" dirty="0" smtClean="0"/>
              <a:t>- и пробит-модели.</a:t>
            </a:r>
          </a:p>
          <a:p>
            <a:pPr marL="457200" indent="-457200" algn="just">
              <a:buFont typeface="+mj-lt"/>
              <a:buAutoNum type="arabicPeriod" startAt="9"/>
            </a:pPr>
            <a:r>
              <a:rPr lang="ru-RU" altLang="ru-RU" sz="2200" dirty="0" smtClean="0"/>
              <a:t>Анализ </a:t>
            </a:r>
            <a:r>
              <a:rPr lang="ru-RU" altLang="ru-RU" sz="2200" dirty="0"/>
              <a:t>временных рядов. Тренд. Сезонность. Цикл</a:t>
            </a:r>
            <a:r>
              <a:rPr lang="ru-RU" altLang="ru-RU" sz="2200" dirty="0" smtClean="0"/>
              <a:t>. Аналитические тренды.</a:t>
            </a:r>
            <a:endParaRPr lang="ru-RU" altLang="ru-RU" sz="2200" dirty="0"/>
          </a:p>
          <a:p>
            <a:pPr marL="457200" indent="-457200" algn="just">
              <a:buFont typeface="+mj-lt"/>
              <a:buAutoNum type="arabicPeriod" startAt="9"/>
            </a:pPr>
            <a:r>
              <a:rPr lang="ru-RU" altLang="ru-RU" sz="2200" dirty="0" smtClean="0"/>
              <a:t>Алгоритмические </a:t>
            </a:r>
            <a:r>
              <a:rPr lang="ru-RU" altLang="ru-RU" sz="2200" dirty="0"/>
              <a:t>тренды. Скользящее среднее. Экспоненциально </a:t>
            </a:r>
            <a:r>
              <a:rPr lang="ru-RU" altLang="ru-RU" sz="2200" dirty="0" smtClean="0"/>
              <a:t>взвешенное </a:t>
            </a:r>
            <a:r>
              <a:rPr lang="ru-RU" altLang="ru-RU" sz="2200" dirty="0"/>
              <a:t>скользящее </a:t>
            </a:r>
            <a:r>
              <a:rPr lang="ru-RU" altLang="ru-RU" sz="2200" dirty="0" smtClean="0"/>
              <a:t>среднее. Сезонность </a:t>
            </a:r>
            <a:r>
              <a:rPr lang="ru-RU" altLang="ru-RU" sz="2200" dirty="0"/>
              <a:t>и ее устранение.</a:t>
            </a:r>
          </a:p>
          <a:p>
            <a:pPr marL="457200" indent="-457200" algn="just">
              <a:buFont typeface="+mj-lt"/>
              <a:buAutoNum type="arabicPeriod" startAt="9"/>
            </a:pPr>
            <a:r>
              <a:rPr lang="ru-RU" altLang="ru-RU" sz="2200" dirty="0" smtClean="0"/>
              <a:t>Модели </a:t>
            </a:r>
            <a:r>
              <a:rPr lang="ru-RU" altLang="ru-RU" sz="2200" dirty="0"/>
              <a:t>обработки остатков. </a:t>
            </a:r>
            <a:r>
              <a:rPr lang="en-US" altLang="ru-RU" sz="2200" dirty="0"/>
              <a:t>ARMA</a:t>
            </a:r>
            <a:r>
              <a:rPr lang="ru-RU" altLang="ru-RU" sz="2200" dirty="0"/>
              <a:t>-модели и их идентификация.</a:t>
            </a:r>
          </a:p>
          <a:p>
            <a:pPr marL="457200" indent="-457200" algn="just">
              <a:buFont typeface="+mj-lt"/>
              <a:buAutoNum type="arabicPeriod" startAt="9"/>
            </a:pPr>
            <a:r>
              <a:rPr lang="ru-RU" altLang="ru-RU" sz="2200" dirty="0" smtClean="0"/>
              <a:t>Учет </a:t>
            </a:r>
            <a:r>
              <a:rPr lang="ru-RU" altLang="ru-RU" sz="2200" dirty="0"/>
              <a:t>временных лагов. Модели с распределенными лагами. Модель Койка.</a:t>
            </a:r>
          </a:p>
          <a:p>
            <a:pPr marL="457200" indent="-457200" algn="just">
              <a:buFont typeface="+mj-lt"/>
              <a:buAutoNum type="arabicPeriod" startAt="9"/>
            </a:pPr>
            <a:r>
              <a:rPr lang="ru-RU" altLang="ru-RU" sz="2200" dirty="0" smtClean="0"/>
              <a:t>Панельные </a:t>
            </a:r>
            <a:r>
              <a:rPr lang="ru-RU" altLang="ru-RU" sz="2200" dirty="0"/>
              <a:t>данные. Модель с фиксированными </a:t>
            </a:r>
            <a:r>
              <a:rPr lang="ru-RU" altLang="ru-RU" sz="2200" dirty="0" smtClean="0"/>
              <a:t>эффектами. Проблема </a:t>
            </a:r>
            <a:r>
              <a:rPr lang="ru-RU" altLang="ru-RU" sz="2200" dirty="0" err="1"/>
              <a:t>эндогенности</a:t>
            </a:r>
            <a:r>
              <a:rPr lang="ru-RU" altLang="ru-RU" sz="2200" dirty="0"/>
              <a:t>. </a:t>
            </a:r>
            <a:r>
              <a:rPr lang="ru-RU" altLang="ru-RU" sz="2200" dirty="0" smtClean="0"/>
              <a:t>Инструментальные </a:t>
            </a:r>
            <a:r>
              <a:rPr lang="ru-RU" altLang="ru-RU" sz="2200" dirty="0"/>
              <a:t>переменные</a:t>
            </a:r>
            <a:r>
              <a:rPr lang="ru-RU" altLang="ru-RU" sz="2200" dirty="0" smtClean="0"/>
              <a:t>.</a:t>
            </a:r>
            <a:endParaRPr lang="ru-RU" altLang="ru-RU" sz="2200" dirty="0"/>
          </a:p>
        </p:txBody>
      </p:sp>
    </p:spTree>
  </p:cSld>
  <p:clrMapOvr>
    <a:masterClrMapping/>
  </p:clrMapOvr>
  <p:transition spd="slow" advTm="58683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Введение в эконометрику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7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A66D9F71-307B-46CD-9158-9C960EE43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81" y="1066834"/>
            <a:ext cx="892786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 Cyr" panose="02020603050405020304" pitchFamily="18" charset="0"/>
              </a:defRPr>
            </a:lvl9pPr>
          </a:lstStyle>
          <a:p>
            <a:pPr hangingPunct="0"/>
            <a:r>
              <a:rPr lang="ru-RU" sz="2200" b="1" dirty="0">
                <a:solidFill>
                  <a:srgbClr val="00FFFF"/>
                </a:solidFill>
              </a:rPr>
              <a:t>Эконометрика </a:t>
            </a:r>
            <a:r>
              <a:rPr lang="ru-RU" sz="2200" dirty="0"/>
              <a:t>– «измерения в экономике» (</a:t>
            </a:r>
            <a:r>
              <a:rPr lang="ru-RU" sz="2200" dirty="0" err="1"/>
              <a:t>Рагнар</a:t>
            </a:r>
            <a:r>
              <a:rPr lang="ru-RU" sz="2200" dirty="0"/>
              <a:t> </a:t>
            </a:r>
            <a:r>
              <a:rPr lang="ru-RU" sz="2200" dirty="0" err="1"/>
              <a:t>Фриш</a:t>
            </a:r>
            <a:r>
              <a:rPr lang="ru-RU" sz="2200" dirty="0" smtClean="0"/>
              <a:t>, </a:t>
            </a:r>
            <a:r>
              <a:rPr lang="ru-RU" sz="2200" dirty="0"/>
              <a:t>1926</a:t>
            </a:r>
            <a:r>
              <a:rPr lang="ru-RU" sz="2200" dirty="0" smtClean="0"/>
              <a:t>);</a:t>
            </a:r>
          </a:p>
          <a:p>
            <a:pPr hangingPunct="0"/>
            <a:r>
              <a:rPr lang="ru-RU" sz="2200" b="1" dirty="0" smtClean="0"/>
              <a:t>                           </a:t>
            </a:r>
            <a:r>
              <a:rPr lang="ru-RU" sz="2200" dirty="0"/>
              <a:t>– придает количественное выражение </a:t>
            </a:r>
            <a:r>
              <a:rPr lang="ru-RU" sz="2200" dirty="0" smtClean="0"/>
              <a:t>качественным</a:t>
            </a:r>
          </a:p>
          <a:p>
            <a:pPr hangingPunct="0"/>
            <a:r>
              <a:rPr lang="ru-RU" sz="2200" dirty="0"/>
              <a:t> </a:t>
            </a:r>
            <a:r>
              <a:rPr lang="ru-RU" sz="2200" dirty="0" smtClean="0"/>
              <a:t>                             </a:t>
            </a:r>
            <a:r>
              <a:rPr lang="ru-RU" sz="2200" dirty="0"/>
              <a:t>закономерностям, вводимым экономической теорией.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82563" y="2215566"/>
            <a:ext cx="8797925" cy="1507490"/>
            <a:chOff x="1221" y="3784"/>
            <a:chExt cx="9240" cy="2374"/>
          </a:xfrm>
        </p:grpSpPr>
        <p:sp>
          <p:nvSpPr>
            <p:cNvPr id="3" name="Rectangle 3"/>
            <p:cNvSpPr>
              <a:spLocks noChangeArrowheads="1"/>
            </p:cNvSpPr>
            <p:nvPr/>
          </p:nvSpPr>
          <p:spPr bwMode="auto">
            <a:xfrm>
              <a:off x="1221" y="4744"/>
              <a:ext cx="3532" cy="5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12700" tIns="12700" rIns="12700" bIns="12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1" i="0" u="none" strike="noStrike" cap="none" normalizeH="0" baseline="0" dirty="0" smtClean="0">
                  <a:ln>
                    <a:noFill/>
                  </a:ln>
                  <a:solidFill>
                    <a:srgbClr val="00FFFF"/>
                  </a:solidFill>
                  <a:effectLst/>
                  <a:latin typeface="+mn-lt"/>
                </a:rPr>
                <a:t>Микро-, макроэкономика</a:t>
              </a:r>
            </a:p>
          </p:txBody>
        </p:sp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8358" y="4744"/>
              <a:ext cx="2103" cy="5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12700" tIns="12700" rIns="12700" bIns="12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1" i="0" u="none" strike="noStrike" cap="none" normalizeH="0" baseline="0" dirty="0" smtClean="0">
                  <a:ln>
                    <a:noFill/>
                  </a:ln>
                  <a:solidFill>
                    <a:srgbClr val="00FFFF"/>
                  </a:solidFill>
                  <a:effectLst/>
                  <a:latin typeface="+mn-lt"/>
                </a:rPr>
                <a:t>Эконометрика</a:t>
              </a: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4753" y="4984"/>
              <a:ext cx="36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>
                <a:latin typeface="+mn-lt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551" y="3784"/>
              <a:ext cx="3990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12700" tIns="12700" rIns="12700" bIns="12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коэффициенты в моделях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заменяются оценками,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551" y="4984"/>
              <a:ext cx="3990" cy="1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12700" tIns="12700" rIns="12700" bIns="12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полученными на основе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экономических данных</a:t>
              </a:r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102352" y="3626895"/>
            <a:ext cx="87979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</a:pPr>
            <a:r>
              <a:rPr lang="ru-RU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Основания эконометрики:</a:t>
            </a:r>
            <a:endParaRPr lang="ru-RU" sz="2200" dirty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52425" lvl="0" indent="-352425" algn="just" hangingPunct="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Экономические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законы (микроэкономика,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макроэкономика).</a:t>
            </a:r>
          </a:p>
          <a:p>
            <a:pPr marL="352425" lvl="0" indent="-352425" algn="just" hangingPunct="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Информационное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обеспечение (экономическая статистика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marL="352425" lvl="0" indent="-352425" algn="just" hangingPunct="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Методы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(математико-статистический инструментарий).</a:t>
            </a:r>
            <a:endParaRPr lang="ru-RU" sz="22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6381" y="5056648"/>
            <a:ext cx="87979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Уровни иерархии:</a:t>
            </a:r>
            <a:endParaRPr lang="en-US" sz="2200" b="1" spc="-20" dirty="0" smtClean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52425" lvl="0" indent="-352425" algn="just" hangingPunct="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Макроуровень (страны, мир).</a:t>
            </a:r>
          </a:p>
          <a:p>
            <a:pPr marL="352425" lvl="0" indent="-352425" algn="just" hangingPunct="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2200" spc="-2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Мезоуровень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(регионы, отрасли).</a:t>
            </a:r>
          </a:p>
          <a:p>
            <a:pPr marL="352425" lvl="0" indent="-352425" algn="just" hangingPunct="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Микроуровень (домашние хозяйства, фирмы).</a:t>
            </a:r>
            <a:endParaRPr lang="ru-RU" sz="22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22376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Введение в эконометрику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8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402" y="1894352"/>
            <a:ext cx="87979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ru-RU" sz="2200" b="1" dirty="0">
                <a:solidFill>
                  <a:srgbClr val="00FFFF"/>
                </a:solidFill>
              </a:rPr>
              <a:t>Принципиальная идея </a:t>
            </a:r>
            <a:r>
              <a:rPr lang="ru-RU" sz="2200" dirty="0"/>
              <a:t>– наличие взаимосвязей между переменными.</a:t>
            </a:r>
          </a:p>
          <a:p>
            <a:pPr hangingPunct="0"/>
            <a:r>
              <a:rPr lang="ru-RU" sz="2200" dirty="0"/>
              <a:t>##  спрос  </a:t>
            </a:r>
            <a:r>
              <a:rPr lang="ru-RU" sz="2200" dirty="0">
                <a:sym typeface="Symbol" panose="05050102010706020507" pitchFamily="18" charset="2"/>
              </a:rPr>
              <a:t></a:t>
            </a:r>
            <a:r>
              <a:rPr lang="ru-RU" sz="2200" dirty="0"/>
              <a:t>  цена, доход, </a:t>
            </a:r>
            <a:r>
              <a:rPr lang="ru-RU" sz="2200" dirty="0" smtClean="0"/>
              <a:t>реклама, цены </a:t>
            </a:r>
            <a:r>
              <a:rPr lang="ru-RU" sz="2200" dirty="0"/>
              <a:t>на другие товары;</a:t>
            </a:r>
          </a:p>
          <a:p>
            <a:pPr hangingPunct="0"/>
            <a:r>
              <a:rPr lang="ru-RU" sz="2200" dirty="0"/>
              <a:t>      </a:t>
            </a:r>
            <a:r>
              <a:rPr lang="ru-RU" sz="2200" dirty="0" smtClean="0"/>
              <a:t>издержки  </a:t>
            </a:r>
            <a:r>
              <a:rPr lang="ru-RU" sz="2200" dirty="0">
                <a:sym typeface="Symbol" panose="05050102010706020507" pitchFamily="18" charset="2"/>
              </a:rPr>
              <a:t></a:t>
            </a:r>
            <a:r>
              <a:rPr lang="ru-RU" sz="2200" dirty="0"/>
              <a:t>  объем </a:t>
            </a:r>
            <a:r>
              <a:rPr lang="ru-RU" sz="2200" dirty="0" smtClean="0"/>
              <a:t>производства, цены </a:t>
            </a:r>
            <a:r>
              <a:rPr lang="ru-RU" sz="2200" dirty="0"/>
              <a:t>на факторы производства;</a:t>
            </a:r>
          </a:p>
          <a:p>
            <a:pPr hangingPunct="0"/>
            <a:r>
              <a:rPr lang="ru-RU" sz="2200" dirty="0"/>
              <a:t>      </a:t>
            </a:r>
            <a:r>
              <a:rPr lang="ru-RU" sz="2200" dirty="0" smtClean="0"/>
              <a:t>потребление  </a:t>
            </a:r>
            <a:r>
              <a:rPr lang="ru-RU" sz="2200" dirty="0">
                <a:sym typeface="Symbol" panose="05050102010706020507" pitchFamily="18" charset="2"/>
              </a:rPr>
              <a:t></a:t>
            </a:r>
            <a:r>
              <a:rPr lang="ru-RU" sz="2200" dirty="0"/>
              <a:t>  доход, </a:t>
            </a:r>
            <a:r>
              <a:rPr lang="ru-RU" sz="2200" dirty="0" smtClean="0"/>
              <a:t>активы</a:t>
            </a:r>
            <a:r>
              <a:rPr lang="ru-RU" sz="2200" dirty="0"/>
              <a:t>, </a:t>
            </a:r>
            <a:r>
              <a:rPr lang="ru-RU" sz="2200" dirty="0" smtClean="0"/>
              <a:t>предельная норма </a:t>
            </a:r>
            <a:r>
              <a:rPr lang="ru-RU" sz="2200" dirty="0"/>
              <a:t>потребления.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97330" y="3359787"/>
            <a:ext cx="87979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Используемые методы:</a:t>
            </a:r>
            <a:endParaRPr lang="en-US" sz="2200" b="1" spc="-20" dirty="0" smtClean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hangingPunct="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Корреляционный </a:t>
            </a:r>
            <a:r>
              <a:rPr lang="ru-RU" sz="22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анализ.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hangingPunct="0">
              <a:spcAft>
                <a:spcPts val="0"/>
              </a:spcAft>
              <a:buSzPct val="100000"/>
              <a:buFont typeface="Times New Roman" panose="02020603050405020304" pitchFamily="18" charset="0"/>
              <a:buAutoNum type="arabicPeriod"/>
            </a:pPr>
            <a:r>
              <a:rPr lang="ru-RU" sz="22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Регрессионный анализ.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hangingPunct="0">
              <a:spcAft>
                <a:spcPts val="0"/>
              </a:spcAft>
              <a:buSzPct val="100000"/>
              <a:buFont typeface="Times New Roman" panose="02020603050405020304" pitchFamily="18" charset="0"/>
              <a:buAutoNum type="arabicPeriod"/>
            </a:pPr>
            <a:r>
              <a:rPr lang="ru-RU" sz="22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Анализ временных рядов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hangingPunct="0">
              <a:spcAft>
                <a:spcPts val="0"/>
              </a:spcAft>
              <a:buSzPct val="100000"/>
              <a:buFont typeface="Times New Roman" panose="02020603050405020304" pitchFamily="18" charset="0"/>
              <a:buAutoNum type="arabicPeriod"/>
            </a:pPr>
            <a:r>
              <a:rPr lang="ru-RU" sz="22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 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одновременных уравнений.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hangingPunct="0">
              <a:spcAft>
                <a:spcPts val="0"/>
              </a:spcAft>
              <a:buSzPct val="100000"/>
              <a:buFont typeface="Times New Roman" panose="02020603050405020304" pitchFamily="18" charset="0"/>
              <a:buAutoNum type="arabicPeriod"/>
            </a:pPr>
            <a:r>
              <a:rPr lang="ru-RU" sz="22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Методы 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классификации (всю популяцию из </a:t>
            </a:r>
            <a:r>
              <a:rPr lang="en-US" sz="2200" i="1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объектов разбить на не-большое число однородных подгрупп).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hangingPunct="0">
              <a:spcAft>
                <a:spcPts val="0"/>
              </a:spcAft>
              <a:buSzPct val="100000"/>
              <a:buFont typeface="Times New Roman" panose="02020603050405020304" pitchFamily="18" charset="0"/>
              <a:buAutoNum type="arabicPeriod"/>
            </a:pPr>
            <a:r>
              <a:rPr lang="ru-RU" sz="2200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Методы снижения </a:t>
            </a:r>
            <a:r>
              <a:rPr lang="ru-RU" sz="2200" spc="-4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размерности признакового пространства (перейти от исходных </a:t>
            </a:r>
            <a:r>
              <a:rPr lang="en-US" sz="2200" i="1" spc="-4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200" spc="-4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spc="-4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переменных к меньшему их числу).</a:t>
            </a:r>
            <a:endParaRPr lang="ru-RU" sz="22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6381" y="1132352"/>
            <a:ext cx="87979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Конечные прикладные цели:</a:t>
            </a:r>
            <a:endParaRPr lang="en-US" sz="2200" b="1" spc="-20" dirty="0" smtClean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hangingPunct="0">
              <a:spcAft>
                <a:spcPts val="0"/>
              </a:spcAft>
              <a:buSzPct val="100000"/>
            </a:pP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Мониторинг, прогнозирование, управление, устойчивое развитие.</a:t>
            </a:r>
            <a:endParaRPr lang="ru-RU" sz="22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00650" y="3862350"/>
            <a:ext cx="37136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ct val="100000"/>
            </a:pP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Статистическое исследование</a:t>
            </a:r>
          </a:p>
          <a:p>
            <a:pPr lvl="0" algn="just" hangingPunct="0">
              <a:spcAft>
                <a:spcPts val="0"/>
              </a:spcAft>
              <a:buSzPct val="100000"/>
            </a:pP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структуры и характера </a:t>
            </a:r>
            <a:r>
              <a:rPr lang="ru-RU" sz="2200" spc="-2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взаи-мосвязи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между переменными</a:t>
            </a:r>
            <a:endParaRPr lang="ru-RU" sz="22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676775" y="3762300"/>
                <a:ext cx="672940" cy="13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sz="2200" i="1" spc="-2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 spc="-2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775" y="3762300"/>
                <a:ext cx="672940" cy="13459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492857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88"/>
          <p:cNvSpPr txBox="1">
            <a:spLocks noChangeArrowheads="1"/>
          </p:cNvSpPr>
          <p:nvPr/>
        </p:nvSpPr>
        <p:spPr bwMode="auto">
          <a:xfrm>
            <a:off x="182563" y="346075"/>
            <a:ext cx="87979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FFFF"/>
                </a:solidFill>
                <a:latin typeface="Times New Roman Cyr" pitchFamily="18" charset="0"/>
              </a:rPr>
              <a:t>Введение в эконометрику</a:t>
            </a:r>
            <a:endParaRPr lang="ru-RU" altLang="ru-RU" b="1" dirty="0">
              <a:solidFill>
                <a:srgbClr val="00FFFF"/>
              </a:solidFill>
              <a:latin typeface="Times New Roman Cyr" pitchFamily="18" charset="0"/>
            </a:endParaRPr>
          </a:p>
        </p:txBody>
      </p:sp>
      <p:sp>
        <p:nvSpPr>
          <p:cNvPr id="11268" name="Text Box 40"/>
          <p:cNvSpPr txBox="1">
            <a:spLocks noChangeArrowheads="1"/>
          </p:cNvSpPr>
          <p:nvPr/>
        </p:nvSpPr>
        <p:spPr bwMode="auto">
          <a:xfrm>
            <a:off x="7888288" y="109538"/>
            <a:ext cx="1146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u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u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/>
              <a:buChar char="u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7200" b="1" dirty="0" smtClean="0">
                <a:latin typeface="Times New Roman Cyr" pitchFamily="18" charset="0"/>
              </a:rPr>
              <a:t>9</a:t>
            </a:r>
            <a:endParaRPr lang="ru-RU" altLang="ru-RU" sz="7200" dirty="0">
              <a:latin typeface="Times New Roman Cyr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5430" y="2445387"/>
            <a:ext cx="88990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  <a:buSzPts val="1200"/>
            </a:pPr>
            <a:r>
              <a:rPr lang="ru-RU" sz="2200" b="1" spc="-20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Важны:</a:t>
            </a:r>
            <a:endParaRPr lang="en-US" sz="2200" b="1" spc="-20" dirty="0" smtClean="0">
              <a:solidFill>
                <a:srgbClr val="00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hangingPunct="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Правильный выбор модели (линейная </a:t>
            </a:r>
            <a:r>
              <a:rPr lang="en-US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нелинейная; аддитивная </a:t>
            </a:r>
            <a:r>
              <a:rPr lang="en-US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/ </a:t>
            </a:r>
            <a:r>
              <a:rPr lang="ru-RU" sz="2200" spc="-2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муль-типликативная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; учет лагов,…)</a:t>
            </a:r>
          </a:p>
          <a:p>
            <a:pPr marL="342900" lvl="0" indent="-342900" algn="just" hangingPunct="0"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Правильный </a:t>
            </a:r>
            <a:r>
              <a:rPr lang="ru-RU" sz="2200" spc="-2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выбор метода статистической </a:t>
            </a:r>
            <a:r>
              <a:rPr lang="ru-RU" sz="2200" spc="-2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обработки данных.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5431" y="3915333"/>
            <a:ext cx="88450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Даже при фиксации </a:t>
            </a:r>
            <a:r>
              <a:rPr lang="ru-RU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объясняющих переменных на </a:t>
            </a:r>
            <a:r>
              <a:rPr lang="ru-RU" sz="2200" b="1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едином </a:t>
            </a:r>
            <a:r>
              <a:rPr lang="ru-RU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уровне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есть варьирование отклика – </a:t>
            </a:r>
            <a:r>
              <a:rPr lang="ru-RU" sz="2200" b="1" dirty="0">
                <a:solidFill>
                  <a:srgbClr val="00FF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имеется случайная составляющая!</a:t>
            </a:r>
            <a:endParaRPr lang="ru-RU" sz="2200" dirty="0">
              <a:solidFill>
                <a:srgbClr val="00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82563" y="1263064"/>
            <a:ext cx="8797925" cy="1327638"/>
            <a:chOff x="1221" y="4744"/>
            <a:chExt cx="9240" cy="2096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221" y="4744"/>
              <a:ext cx="4310" cy="11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12700" tIns="12700" rIns="12700" bIns="12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1" i="0" u="none" strike="noStrike" cap="none" normalizeH="0" baseline="0" dirty="0" smtClean="0">
                  <a:ln>
                    <a:noFill/>
                  </a:ln>
                  <a:solidFill>
                    <a:srgbClr val="00FFFF"/>
                  </a:solidFill>
                  <a:effectLst/>
                  <a:latin typeface="+mn-lt"/>
                </a:rPr>
                <a:t>Выборка </a:t>
              </a:r>
              <a:r>
                <a:rPr kumimoji="0" lang="en-US" altLang="ru-RU" sz="220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(</a:t>
              </a:r>
              <a:r>
                <a:rPr lang="ru-RU" altLang="ru-RU" sz="2200" dirty="0" smtClean="0">
                  <a:latin typeface="+mn-lt"/>
                </a:rPr>
                <a:t>реально наблюдаемая)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u-RU" altLang="ru-RU" sz="2200" dirty="0">
                  <a:latin typeface="+mn-lt"/>
                </a:rPr>
                <a:t>э</a:t>
              </a:r>
              <a:r>
                <a:rPr lang="ru-RU" altLang="ru-RU" sz="2200" dirty="0" smtClean="0">
                  <a:latin typeface="+mn-lt"/>
                </a:rPr>
                <a:t>мпирические </a:t>
              </a:r>
              <a:r>
                <a:rPr lang="ru-RU" altLang="ru-RU" sz="2200" dirty="0" err="1" smtClean="0">
                  <a:latin typeface="+mn-lt"/>
                </a:rPr>
                <a:t>св-ва</a:t>
              </a:r>
              <a:r>
                <a:rPr lang="ru-RU" altLang="ru-RU" sz="2200" dirty="0" smtClean="0">
                  <a:latin typeface="+mn-lt"/>
                </a:rPr>
                <a:t> и </a:t>
              </a:r>
              <a:r>
                <a:rPr lang="ru-RU" altLang="ru-RU" sz="2200" dirty="0" err="1" smtClean="0">
                  <a:latin typeface="+mn-lt"/>
                </a:rPr>
                <a:t>характ-ки</a:t>
              </a:r>
              <a:endParaRPr kumimoji="0" lang="ru-RU" altLang="ru-RU" sz="2200" i="0" u="none" strike="noStrike" cap="none" normalizeH="0" baseline="0" dirty="0" smtClean="0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6051" y="4744"/>
              <a:ext cx="4410" cy="11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12700" tIns="12700" rIns="12700" bIns="12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1" i="0" u="none" strike="noStrike" cap="none" normalizeH="0" baseline="0" dirty="0" smtClean="0">
                  <a:ln>
                    <a:noFill/>
                  </a:ln>
                  <a:solidFill>
                    <a:srgbClr val="00FFFF"/>
                  </a:solidFill>
                  <a:effectLst/>
                  <a:latin typeface="+mn-lt"/>
                </a:rPr>
                <a:t>Популяция</a:t>
              </a:r>
              <a:r>
                <a:rPr kumimoji="0" lang="ru-RU" altLang="ru-RU" sz="220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 (</a:t>
              </a:r>
              <a:r>
                <a:rPr kumimoji="0" lang="ru-RU" altLang="ru-RU" sz="2200" i="0" u="none" strike="noStrike" cap="none" normalizeH="0" baseline="0" dirty="0" err="1" smtClean="0">
                  <a:ln>
                    <a:noFill/>
                  </a:ln>
                  <a:effectLst/>
                  <a:latin typeface="+mn-lt"/>
                </a:rPr>
                <a:t>теор.домысливаемая</a:t>
              </a:r>
              <a:r>
                <a:rPr kumimoji="0" lang="ru-RU" altLang="ru-RU" sz="220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)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u-RU" altLang="ru-RU" sz="2200" dirty="0">
                  <a:latin typeface="+mn-lt"/>
                </a:rPr>
                <a:t>т</a:t>
              </a:r>
              <a:r>
                <a:rPr lang="ru-RU" altLang="ru-RU" sz="2200" dirty="0" smtClean="0">
                  <a:latin typeface="+mn-lt"/>
                </a:rPr>
                <a:t>еоретические </a:t>
              </a:r>
              <a:r>
                <a:rPr lang="ru-RU" altLang="ru-RU" sz="2200" dirty="0" err="1" smtClean="0">
                  <a:latin typeface="+mn-lt"/>
                </a:rPr>
                <a:t>св-ва</a:t>
              </a:r>
              <a:r>
                <a:rPr lang="ru-RU" altLang="ru-RU" sz="2200" dirty="0" smtClean="0">
                  <a:latin typeface="+mn-lt"/>
                </a:rPr>
                <a:t> и </a:t>
              </a:r>
              <a:r>
                <a:rPr lang="ru-RU" altLang="ru-RU" sz="2200" dirty="0" err="1" smtClean="0">
                  <a:latin typeface="+mn-lt"/>
                </a:rPr>
                <a:t>характ-ки</a:t>
              </a:r>
              <a:endPara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rgbClr val="00FFFF"/>
                </a:solidFill>
                <a:effectLst/>
                <a:latin typeface="+mn-lt"/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>
              <a:off x="5531" y="5305"/>
              <a:ext cx="5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>
                <a:latin typeface="+mn-lt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3410" y="6118"/>
              <a:ext cx="4800" cy="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12700" tIns="12700" rIns="12700" bIns="12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1" i="0" u="none" strike="noStrike" cap="none" normalizeH="0" baseline="0" dirty="0" smtClean="0">
                  <a:ln>
                    <a:noFill/>
                  </a:ln>
                  <a:solidFill>
                    <a:srgbClr val="00FFFF"/>
                  </a:solidFill>
                  <a:effectLst/>
                  <a:latin typeface="+mn-lt"/>
                </a:rPr>
                <a:t>Цель: </a:t>
              </a:r>
              <a:r>
                <a:rPr kumimoji="0" lang="ru-RU" altLang="ru-RU" sz="2200" b="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найти</a:t>
              </a:r>
              <a:r>
                <a:rPr kumimoji="0" lang="ru-RU" altLang="ru-RU" sz="2200" b="0" i="0" u="none" strike="noStrike" cap="none" normalizeH="0" dirty="0" smtClean="0">
                  <a:ln>
                    <a:noFill/>
                  </a:ln>
                  <a:effectLst/>
                  <a:latin typeface="+mn-lt"/>
                </a:rPr>
                <a:t> как можно точнее</a:t>
              </a:r>
              <a:endParaRPr kumimoji="0" lang="ru-RU" altLang="ru-RU" sz="2200" b="0" i="0" u="none" strike="noStrike" cap="none" normalizeH="0" baseline="0" dirty="0" smtClean="0">
                <a:ln>
                  <a:noFill/>
                </a:ln>
                <a:effectLst/>
                <a:latin typeface="+mn-lt"/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145447" y="4724047"/>
            <a:ext cx="88450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При этом в эконометрическом анализе часто нет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никаких сведений о </a:t>
            </a:r>
            <a:r>
              <a:rPr lang="ru-RU" sz="22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ве-роятностной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природе анализируемых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данных, </a:t>
            </a:r>
            <a:r>
              <a:rPr lang="ru-RU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есть только соображения конкретно-содержательного </a:t>
            </a:r>
            <a:r>
              <a:rPr lang="ru-RU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плана.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417950914"/>
      </p:ext>
    </p:extLst>
  </p:cSld>
  <p:clrMapOvr>
    <a:masterClrMapping/>
  </p:clrMapOvr>
  <p:transition spd="slow" advTm="58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2" grpId="0"/>
    </p:bldLst>
  </p:timing>
</p:sld>
</file>

<file path=ppt/theme/theme1.xml><?xml version="1.0" encoding="utf-8"?>
<a:theme xmlns:a="http://schemas.openxmlformats.org/drawingml/2006/main" name="Мерцание">
  <a:themeElements>
    <a:clrScheme name="Мерцание 1">
      <a:dk1>
        <a:srgbClr val="2A004E"/>
      </a:dk1>
      <a:lt1>
        <a:srgbClr val="FFFFFF"/>
      </a:lt1>
      <a:dk2>
        <a:srgbClr val="500093"/>
      </a:dk2>
      <a:lt2>
        <a:srgbClr val="00CCCC"/>
      </a:lt2>
      <a:accent1>
        <a:srgbClr val="D60093"/>
      </a:accent1>
      <a:accent2>
        <a:srgbClr val="0000FF"/>
      </a:accent2>
      <a:accent3>
        <a:srgbClr val="B3AAC8"/>
      </a:accent3>
      <a:accent4>
        <a:srgbClr val="DADADA"/>
      </a:accent4>
      <a:accent5>
        <a:srgbClr val="E8AAC8"/>
      </a:accent5>
      <a:accent6>
        <a:srgbClr val="0000E7"/>
      </a:accent6>
      <a:hlink>
        <a:srgbClr val="FFFF00"/>
      </a:hlink>
      <a:folHlink>
        <a:srgbClr val="7500D7"/>
      </a:folHlink>
    </a:clrScheme>
    <a:fontScheme name="Мерцание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Cyr" pitchFamily="18" charset="-5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Cyr" pitchFamily="18" charset="-52"/>
          </a:defRPr>
        </a:defPPr>
      </a:lstStyle>
    </a:lnDef>
  </a:objectDefaults>
  <a:extraClrSchemeLst>
    <a:extraClrScheme>
      <a:clrScheme name="Мерцание 1">
        <a:dk1>
          <a:srgbClr val="2A004E"/>
        </a:dk1>
        <a:lt1>
          <a:srgbClr val="FFFFFF"/>
        </a:lt1>
        <a:dk2>
          <a:srgbClr val="500093"/>
        </a:dk2>
        <a:lt2>
          <a:srgbClr val="00CCCC"/>
        </a:lt2>
        <a:accent1>
          <a:srgbClr val="D60093"/>
        </a:accent1>
        <a:accent2>
          <a:srgbClr val="0000FF"/>
        </a:accent2>
        <a:accent3>
          <a:srgbClr val="B3AAC8"/>
        </a:accent3>
        <a:accent4>
          <a:srgbClr val="DADADA"/>
        </a:accent4>
        <a:accent5>
          <a:srgbClr val="E8AAC8"/>
        </a:accent5>
        <a:accent6>
          <a:srgbClr val="0000E7"/>
        </a:accent6>
        <a:hlink>
          <a:srgbClr val="FFFF00"/>
        </a:hlink>
        <a:folHlink>
          <a:srgbClr val="7500D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ерцание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CC99FF"/>
        </a:accent1>
        <a:accent2>
          <a:srgbClr val="3366FF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2D5CE7"/>
        </a:accent6>
        <a:hlink>
          <a:srgbClr val="00CC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Мерцание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777777"/>
        </a:accent1>
        <a:accent2>
          <a:srgbClr val="CBCBCB"/>
        </a:accent2>
        <a:accent3>
          <a:srgbClr val="FFFFFF"/>
        </a:accent3>
        <a:accent4>
          <a:srgbClr val="000000"/>
        </a:accent4>
        <a:accent5>
          <a:srgbClr val="BDBDBD"/>
        </a:accent5>
        <a:accent6>
          <a:srgbClr val="B8B8B8"/>
        </a:accent6>
        <a:hlink>
          <a:srgbClr val="4D4D4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Мерцание 4">
        <a:dk1>
          <a:srgbClr val="000000"/>
        </a:dk1>
        <a:lt1>
          <a:srgbClr val="00CCCC"/>
        </a:lt1>
        <a:dk2>
          <a:srgbClr val="FFFFCC"/>
        </a:dk2>
        <a:lt2>
          <a:srgbClr val="009999"/>
        </a:lt2>
        <a:accent1>
          <a:srgbClr val="CC99FF"/>
        </a:accent1>
        <a:accent2>
          <a:srgbClr val="3366FF"/>
        </a:accent2>
        <a:accent3>
          <a:srgbClr val="AAE2E2"/>
        </a:accent3>
        <a:accent4>
          <a:srgbClr val="000000"/>
        </a:accent4>
        <a:accent5>
          <a:srgbClr val="E2CAFF"/>
        </a:accent5>
        <a:accent6>
          <a:srgbClr val="2D5CE7"/>
        </a:accent6>
        <a:hlink>
          <a:srgbClr val="00CCFF"/>
        </a:hlink>
        <a:folHlink>
          <a:srgbClr val="00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Мерцание 5">
        <a:dk1>
          <a:srgbClr val="003300"/>
        </a:dk1>
        <a:lt1>
          <a:srgbClr val="FFFFFF"/>
        </a:lt1>
        <a:dk2>
          <a:srgbClr val="669900"/>
        </a:dk2>
        <a:lt2>
          <a:srgbClr val="FFCC66"/>
        </a:lt2>
        <a:accent1>
          <a:srgbClr val="990033"/>
        </a:accent1>
        <a:accent2>
          <a:srgbClr val="FF9933"/>
        </a:accent2>
        <a:accent3>
          <a:srgbClr val="B8CAAA"/>
        </a:accent3>
        <a:accent4>
          <a:srgbClr val="DADADA"/>
        </a:accent4>
        <a:accent5>
          <a:srgbClr val="CAAAAD"/>
        </a:accent5>
        <a:accent6>
          <a:srgbClr val="E78A2D"/>
        </a:accent6>
        <a:hlink>
          <a:srgbClr val="CCCC00"/>
        </a:hlink>
        <a:folHlink>
          <a:srgbClr val="00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ерцание 6">
        <a:dk1>
          <a:srgbClr val="663300"/>
        </a:dk1>
        <a:lt1>
          <a:srgbClr val="FFFFFF"/>
        </a:lt1>
        <a:dk2>
          <a:srgbClr val="CC6600"/>
        </a:dk2>
        <a:lt2>
          <a:srgbClr val="FFCC00"/>
        </a:lt2>
        <a:accent1>
          <a:srgbClr val="990033"/>
        </a:accent1>
        <a:accent2>
          <a:srgbClr val="FF0033"/>
        </a:accent2>
        <a:accent3>
          <a:srgbClr val="E2B8AA"/>
        </a:accent3>
        <a:accent4>
          <a:srgbClr val="DADADA"/>
        </a:accent4>
        <a:accent5>
          <a:srgbClr val="CAAAAD"/>
        </a:accent5>
        <a:accent6>
          <a:srgbClr val="E7002D"/>
        </a:accent6>
        <a:hlink>
          <a:srgbClr val="CC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ерцание 7">
        <a:dk1>
          <a:srgbClr val="660033"/>
        </a:dk1>
        <a:lt1>
          <a:srgbClr val="FFFFFF"/>
        </a:lt1>
        <a:dk2>
          <a:srgbClr val="990066"/>
        </a:dk2>
        <a:lt2>
          <a:srgbClr val="FFFF66"/>
        </a:lt2>
        <a:accent1>
          <a:srgbClr val="9933FF"/>
        </a:accent1>
        <a:accent2>
          <a:srgbClr val="00CCCC"/>
        </a:accent2>
        <a:accent3>
          <a:srgbClr val="CAAAB8"/>
        </a:accent3>
        <a:accent4>
          <a:srgbClr val="DADADA"/>
        </a:accent4>
        <a:accent5>
          <a:srgbClr val="CAADFF"/>
        </a:accent5>
        <a:accent6>
          <a:srgbClr val="00B9B9"/>
        </a:accent6>
        <a:hlink>
          <a:srgbClr val="CC66FF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C:\MSOffice\Шаблоны\Дизайны презентаций\Мерцание.pot</Template>
  <TotalTime>15992</TotalTime>
  <Words>2607</Words>
  <Application>Microsoft Office PowerPoint</Application>
  <PresentationFormat>Экран (4:3)</PresentationFormat>
  <Paragraphs>368</Paragraphs>
  <Slides>29</Slides>
  <Notes>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Cambria Math</vt:lpstr>
      <vt:lpstr>Monotype Sorts</vt:lpstr>
      <vt:lpstr>Symbol</vt:lpstr>
      <vt:lpstr>Times New Roman</vt:lpstr>
      <vt:lpstr>Times New Roman Cyr</vt:lpstr>
      <vt:lpstr>Мерцание</vt:lpstr>
      <vt:lpstr>Уравнение</vt:lpstr>
      <vt:lpstr>Диаграмма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отсутствует</dc:title>
  <dc:creator>Alexander</dc:creator>
  <cp:lastModifiedBy>AlexFilatov</cp:lastModifiedBy>
  <cp:revision>501</cp:revision>
  <dcterms:created xsi:type="dcterms:W3CDTF">1997-05-19T02:18:46Z</dcterms:created>
  <dcterms:modified xsi:type="dcterms:W3CDTF">2019-02-04T18:14:47Z</dcterms:modified>
</cp:coreProperties>
</file>